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85" r:id="rId3"/>
    <p:sldId id="300" r:id="rId4"/>
    <p:sldId id="484" r:id="rId5"/>
    <p:sldId id="486" r:id="rId6"/>
    <p:sldId id="479" r:id="rId7"/>
    <p:sldId id="490" r:id="rId8"/>
    <p:sldId id="491" r:id="rId9"/>
    <p:sldId id="492" r:id="rId10"/>
    <p:sldId id="493" r:id="rId11"/>
    <p:sldId id="494" r:id="rId12"/>
    <p:sldId id="482" r:id="rId13"/>
    <p:sldId id="481" r:id="rId14"/>
    <p:sldId id="480" r:id="rId15"/>
    <p:sldId id="497" r:id="rId16"/>
    <p:sldId id="496" r:id="rId17"/>
    <p:sldId id="488" r:id="rId18"/>
    <p:sldId id="489" r:id="rId19"/>
    <p:sldId id="498" r:id="rId20"/>
  </p:sldIdLst>
  <p:sldSz cx="18288000" cy="10287000"/>
  <p:notesSz cx="6858000" cy="9144000"/>
  <p:embeddedFontLst>
    <p:embeddedFont>
      <p:font typeface="Arial Narrow" panose="020B0606020202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B8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65" autoAdjust="0"/>
    <p:restoredTop sz="94622" autoAdjust="0"/>
  </p:normalViewPr>
  <p:slideViewPr>
    <p:cSldViewPr showGuides="1">
      <p:cViewPr varScale="1">
        <p:scale>
          <a:sx n="38" d="100"/>
          <a:sy n="38" d="100"/>
        </p:scale>
        <p:origin x="108" y="270"/>
      </p:cViewPr>
      <p:guideLst>
        <p:guide orient="horz" pos="214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E87E8D-31C6-4869-96C0-2E9253F2C21D}" type="datetimeFigureOut">
              <a:rPr lang="fr-FR" smtClean="0"/>
              <a:t>16/03/2024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2FB5B-AC5D-4577-8A63-2EE5ED97C00E}" type="slidenum">
              <a:rPr lang="fr-FR" smtClean="0"/>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burkina-usa.or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investburkina.bf"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cci.bf"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35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6000"/>
          </a:blip>
          <a:srcRect t="8555" r="10188" b="8555"/>
          <a:stretch>
            <a:fillRect/>
          </a:stretch>
        </p:blipFill>
        <p:spPr>
          <a:xfrm>
            <a:off x="-1143000" y="-800100"/>
            <a:ext cx="7730173" cy="10701554"/>
          </a:xfrm>
          <a:prstGeom prst="rect">
            <a:avLst/>
          </a:prstGeom>
        </p:spPr>
      </p:pic>
      <p:grpSp>
        <p:nvGrpSpPr>
          <p:cNvPr id="3" name="Group 3"/>
          <p:cNvGrpSpPr/>
          <p:nvPr/>
        </p:nvGrpSpPr>
        <p:grpSpPr>
          <a:xfrm>
            <a:off x="514350" y="2502303"/>
            <a:ext cx="17087850" cy="5897509"/>
            <a:chOff x="0" y="0"/>
            <a:chExt cx="11887135" cy="5091680"/>
          </a:xfrm>
        </p:grpSpPr>
        <p:sp>
          <p:nvSpPr>
            <p:cNvPr id="4" name="Freeform 4"/>
            <p:cNvSpPr/>
            <p:nvPr/>
          </p:nvSpPr>
          <p:spPr>
            <a:xfrm>
              <a:off x="0" y="0"/>
              <a:ext cx="11887136" cy="5091680"/>
            </a:xfrm>
            <a:custGeom>
              <a:avLst/>
              <a:gdLst/>
              <a:ahLst/>
              <a:cxnLst/>
              <a:rect l="l" t="t" r="r" b="b"/>
              <a:pathLst>
                <a:path w="11887136" h="5091680">
                  <a:moveTo>
                    <a:pt x="0" y="0"/>
                  </a:moveTo>
                  <a:lnTo>
                    <a:pt x="0" y="5091680"/>
                  </a:lnTo>
                  <a:lnTo>
                    <a:pt x="11887136" y="5091680"/>
                  </a:lnTo>
                  <a:lnTo>
                    <a:pt x="11887136" y="0"/>
                  </a:lnTo>
                  <a:lnTo>
                    <a:pt x="0" y="0"/>
                  </a:lnTo>
                  <a:close/>
                  <a:moveTo>
                    <a:pt x="11826175" y="5030720"/>
                  </a:moveTo>
                  <a:lnTo>
                    <a:pt x="59690" y="5030720"/>
                  </a:lnTo>
                  <a:lnTo>
                    <a:pt x="59690" y="59690"/>
                  </a:lnTo>
                  <a:lnTo>
                    <a:pt x="11826175" y="59690"/>
                  </a:lnTo>
                  <a:lnTo>
                    <a:pt x="11826175" y="5030720"/>
                  </a:lnTo>
                  <a:close/>
                </a:path>
              </a:pathLst>
            </a:custGeom>
            <a:solidFill>
              <a:srgbClr val="F2EFEB"/>
            </a:solidFill>
          </p:spPr>
        </p:sp>
      </p:grpSp>
      <p:sp>
        <p:nvSpPr>
          <p:cNvPr id="7" name="TextBox 7"/>
          <p:cNvSpPr txBox="1"/>
          <p:nvPr/>
        </p:nvSpPr>
        <p:spPr>
          <a:xfrm>
            <a:off x="514350" y="4312503"/>
            <a:ext cx="17259300" cy="2893100"/>
          </a:xfrm>
          <a:prstGeom prst="rect">
            <a:avLst/>
          </a:prstGeom>
        </p:spPr>
        <p:txBody>
          <a:bodyPr wrap="square" lIns="0" tIns="0" rIns="0" bIns="0" rtlCol="0" anchor="t">
            <a:spAutoFit/>
          </a:bodyPr>
          <a:lstStyle/>
          <a:p>
            <a:pPr algn="ctr"/>
            <a:r>
              <a:rPr lang="fr-FR" sz="4800" b="1" dirty="0">
                <a:solidFill>
                  <a:srgbClr val="FFC000"/>
                </a:solidFill>
              </a:rPr>
              <a:t> INVESTMENT</a:t>
            </a:r>
            <a:r>
              <a:rPr lang="en-US" altLang="fr-FR" sz="4800" b="1" dirty="0">
                <a:solidFill>
                  <a:srgbClr val="FFC000"/>
                </a:solidFill>
              </a:rPr>
              <a:t> OPPORTUNITIES IN BURKINA FASO</a:t>
            </a:r>
            <a:r>
              <a:rPr lang="fr-FR" sz="4800" b="1" dirty="0">
                <a:solidFill>
                  <a:srgbClr val="FFC000"/>
                </a:solidFill>
              </a:rPr>
              <a:t>»</a:t>
            </a:r>
          </a:p>
          <a:p>
            <a:pPr algn="ctr"/>
            <a:endParaRPr lang="fr-FR" sz="3600" b="1" dirty="0">
              <a:solidFill>
                <a:srgbClr val="FFC000"/>
              </a:solidFill>
            </a:endParaRPr>
          </a:p>
          <a:p>
            <a:pPr algn="ctr"/>
            <a:r>
              <a:rPr lang="en-US" altLang="fr-FR" sz="3200" b="1" dirty="0">
                <a:solidFill>
                  <a:schemeClr val="bg1">
                    <a:lumMod val="95000"/>
                  </a:schemeClr>
                </a:solidFill>
              </a:rPr>
              <a:t>PRESENTED BY: JEAN BAPTISTE GAGRE</a:t>
            </a:r>
          </a:p>
          <a:p>
            <a:pPr algn="ctr"/>
            <a:r>
              <a:rPr lang="en-US" altLang="fr-FR" sz="3200" b="1" dirty="0">
                <a:solidFill>
                  <a:schemeClr val="bg1">
                    <a:lumMod val="95000"/>
                  </a:schemeClr>
                </a:solidFill>
              </a:rPr>
              <a:t>EMBASSY OF BURKINA FASO</a:t>
            </a:r>
          </a:p>
          <a:p>
            <a:pPr algn="ctr"/>
            <a:r>
              <a:rPr lang="en-US" altLang="fr-FR" sz="3200" b="1" dirty="0">
                <a:solidFill>
                  <a:schemeClr val="bg1">
                    <a:lumMod val="95000"/>
                  </a:schemeClr>
                </a:solidFill>
              </a:rPr>
              <a:t>Email</a:t>
            </a:r>
            <a:r>
              <a:rPr lang="en-US" altLang="fr-FR" sz="4000" dirty="0">
                <a:solidFill>
                  <a:schemeClr val="bg1"/>
                </a:solidFill>
              </a:rPr>
              <a:t>: </a:t>
            </a:r>
            <a:r>
              <a:rPr lang="en-US" altLang="fr-FR" sz="4000" dirty="0">
                <a:solidFill>
                  <a:schemeClr val="bg1"/>
                </a:solidFill>
                <a:hlinkClick r:id="rId3">
                  <a:extLst>
                    <a:ext uri="{A12FA001-AC4F-418D-AE19-62706E023703}">
                      <ahyp:hlinkClr xmlns:ahyp="http://schemas.microsoft.com/office/drawing/2018/hyperlinkcolor" val="tx"/>
                    </a:ext>
                  </a:extLst>
                </a:hlinkClick>
              </a:rPr>
              <a:t>contact@burkina-usa.org</a:t>
            </a:r>
            <a:r>
              <a:rPr lang="en-US" altLang="fr-FR" sz="4000">
                <a:solidFill>
                  <a:schemeClr val="bg1"/>
                </a:solidFill>
                <a:hlinkClick r:id="rId3">
                  <a:extLst>
                    <a:ext uri="{A12FA001-AC4F-418D-AE19-62706E023703}">
                      <ahyp:hlinkClr xmlns:ahyp="http://schemas.microsoft.com/office/drawing/2018/hyperlinkcolor" val="tx"/>
                    </a:ext>
                  </a:extLst>
                </a:hlinkClick>
              </a:rPr>
              <a:t>/</a:t>
            </a:r>
            <a:r>
              <a:rPr lang="en-US" altLang="fr-FR" sz="4000">
                <a:solidFill>
                  <a:schemeClr val="bg1"/>
                </a:solidFill>
              </a:rPr>
              <a:t> jbgagre</a:t>
            </a:r>
            <a:r>
              <a:rPr lang="en-US" altLang="fr-FR" sz="4000" dirty="0">
                <a:solidFill>
                  <a:schemeClr val="bg1"/>
                </a:solidFill>
              </a:rPr>
              <a:t>@gmail.com</a:t>
            </a:r>
          </a:p>
        </p:txBody>
      </p:sp>
      <p:sp>
        <p:nvSpPr>
          <p:cNvPr id="12" name="Rectangle 11"/>
          <p:cNvSpPr/>
          <p:nvPr/>
        </p:nvSpPr>
        <p:spPr>
          <a:xfrm>
            <a:off x="7086600" y="7492914"/>
            <a:ext cx="2972435" cy="583565"/>
          </a:xfrm>
          <a:prstGeom prst="rect">
            <a:avLst/>
          </a:prstGeom>
        </p:spPr>
        <p:txBody>
          <a:bodyPr wrap="none">
            <a:spAutoFit/>
          </a:bodyPr>
          <a:lstStyle/>
          <a:p>
            <a:r>
              <a:rPr lang="en-US" altLang="fr-FR" sz="3200" dirty="0">
                <a:solidFill>
                  <a:schemeClr val="bg1"/>
                </a:solidFill>
              </a:rPr>
              <a:t>MARCH 16,</a:t>
            </a:r>
            <a:r>
              <a:rPr lang="fr-FR" sz="3200" dirty="0">
                <a:solidFill>
                  <a:schemeClr val="bg1"/>
                </a:solidFill>
              </a:rPr>
              <a:t> 202</a:t>
            </a:r>
            <a:r>
              <a:rPr lang="en-US" altLang="fr-FR" sz="3200"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ircle(in)">
                                      <p:cBhvr>
                                        <p:cTn id="7" dur="2000"/>
                                        <p:tgtEl>
                                          <p:spTgt spid="7">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circle(in)">
                                      <p:cBhvr>
                                        <p:cTn id="10" dur="2000"/>
                                        <p:tgtEl>
                                          <p:spTgt spid="7">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circle(in)">
                                      <p:cBhvr>
                                        <p:cTn id="13" dur="2000"/>
                                        <p:tgtEl>
                                          <p:spTgt spid="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1000"/>
                                        <p:tgtEl>
                                          <p:spTgt spid="12">
                                            <p:txEl>
                                              <p:pRg st="0" end="0"/>
                                            </p:txEl>
                                          </p:spTgt>
                                        </p:tgtEl>
                                      </p:cBhvr>
                                    </p:animEffect>
                                    <p:anim calcmode="lin" valueType="num">
                                      <p:cBhvr>
                                        <p:cTn id="1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76200" y="-38100"/>
            <a:ext cx="18440400" cy="10287000"/>
          </a:xfrm>
          <a:prstGeom prst="rect">
            <a:avLst/>
          </a:prstGeom>
        </p:spPr>
      </p:pic>
      <p:sp>
        <p:nvSpPr>
          <p:cNvPr id="3" name="ZoneTexte 2"/>
          <p:cNvSpPr txBox="1"/>
          <p:nvPr/>
        </p:nvSpPr>
        <p:spPr>
          <a:xfrm>
            <a:off x="457200" y="1295400"/>
            <a:ext cx="9915525" cy="1322070"/>
          </a:xfrm>
          <a:prstGeom prst="rect">
            <a:avLst/>
          </a:prstGeom>
          <a:noFill/>
        </p:spPr>
        <p:txBody>
          <a:bodyPr wrap="square" rtlCol="0">
            <a:spAutoFit/>
          </a:bodyPr>
          <a:lstStyle/>
          <a:p>
            <a:pPr marL="571500" indent="-571500">
              <a:buFont typeface="Wingdings" panose="05000000000000000000" pitchFamily="2" charset="2"/>
              <a:buChar char="v"/>
            </a:pPr>
            <a:r>
              <a:rPr lang="en-US" alt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sym typeface="+mn-ea"/>
              </a:rPr>
              <a:t>AREAS FOR INVESTMENT IN BURKINA FASO</a:t>
            </a:r>
            <a:endParaRPr 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5" name="ZoneTexte 4"/>
          <p:cNvSpPr txBox="1"/>
          <p:nvPr/>
        </p:nvSpPr>
        <p:spPr>
          <a:xfrm>
            <a:off x="228600" y="2775585"/>
            <a:ext cx="16840200" cy="7315200"/>
          </a:xfrm>
          <a:prstGeom prst="rect">
            <a:avLst/>
          </a:prstGeom>
          <a:noFill/>
        </p:spPr>
        <p:txBody>
          <a:bodyPr wrap="square">
            <a:noAutofit/>
          </a:bodyPr>
          <a:lstStyle/>
          <a:p>
            <a:pPr marL="342900" lvl="0" indent="-342900" algn="l">
              <a:lnSpc>
                <a:spcPct val="115000"/>
              </a:lnSpc>
              <a:spcAft>
                <a:spcPts val="800"/>
              </a:spcAft>
            </a:pPr>
            <a:r>
              <a:rPr lang="en-US" sz="6600" b="1" i="1" dirty="0">
                <a:sym typeface="+mn-ea"/>
              </a:rPr>
              <a:t>Healthcare</a:t>
            </a:r>
            <a:r>
              <a:rPr lang="en-US" sz="6600" dirty="0">
                <a:sym typeface="+mn-ea"/>
              </a:rPr>
              <a:t>– </a:t>
            </a:r>
            <a:endParaRPr lang="en-US" sz="6600" dirty="0"/>
          </a:p>
          <a:p>
            <a:pPr marL="342900" lvl="0" indent="-342900" algn="l">
              <a:lnSpc>
                <a:spcPct val="115000"/>
              </a:lnSpc>
              <a:spcAft>
                <a:spcPts val="800"/>
              </a:spcAft>
            </a:pPr>
            <a:r>
              <a:rPr lang="en-US" sz="4000" dirty="0">
                <a:sym typeface="+mn-ea"/>
              </a:rPr>
              <a:t>The government of Burkina Faso has invited FDI in the healthcare sector in several departments such as:</a:t>
            </a:r>
            <a:endParaRPr lang="en-US" sz="4000" dirty="0"/>
          </a:p>
          <a:p>
            <a:pPr marL="342900" lvl="0" indent="-342900" algn="l">
              <a:lnSpc>
                <a:spcPct val="115000"/>
              </a:lnSpc>
              <a:spcAft>
                <a:spcPts val="800"/>
              </a:spcAft>
            </a:pPr>
            <a:r>
              <a:rPr lang="en-US" sz="4000" dirty="0">
                <a:sym typeface="+mn-ea"/>
              </a:rPr>
              <a:t> Building hospitals, </a:t>
            </a:r>
            <a:endParaRPr lang="en-US" sz="4000" dirty="0"/>
          </a:p>
          <a:p>
            <a:pPr marL="342900" lvl="0" indent="-342900" algn="l">
              <a:lnSpc>
                <a:spcPct val="115000"/>
              </a:lnSpc>
              <a:spcAft>
                <a:spcPts val="800"/>
              </a:spcAft>
            </a:pPr>
            <a:r>
              <a:rPr lang="en-US" sz="4000" dirty="0">
                <a:sym typeface="+mn-ea"/>
              </a:rPr>
              <a:t>Manufacturing pharmaceuticals, </a:t>
            </a:r>
            <a:endParaRPr lang="en-US" sz="4000" dirty="0"/>
          </a:p>
          <a:p>
            <a:pPr marL="342900" lvl="0" indent="-342900" algn="l">
              <a:lnSpc>
                <a:spcPct val="115000"/>
              </a:lnSpc>
              <a:spcAft>
                <a:spcPts val="800"/>
              </a:spcAft>
            </a:pPr>
            <a:r>
              <a:rPr lang="en-US" sz="4000" dirty="0">
                <a:sym typeface="+mn-ea"/>
              </a:rPr>
              <a:t>Training personnel in healthcare, maintenance of ambulances and hospitals etc. </a:t>
            </a:r>
            <a:endParaRPr lang="en-US" sz="4000" dirty="0"/>
          </a:p>
          <a:p>
            <a:pPr marL="342900" lvl="0" indent="-342900" algn="l">
              <a:lnSpc>
                <a:spcPct val="115000"/>
              </a:lnSpc>
              <a:spcAft>
                <a:spcPts val="800"/>
              </a:spcAft>
            </a:pPr>
            <a:r>
              <a:rPr lang="en-US" sz="4000" dirty="0">
                <a:sym typeface="+mn-ea"/>
              </a:rPr>
              <a:t>These healthcare opportunities are immense in Burkina Faso;</a:t>
            </a:r>
            <a:endParaRPr lang="en-US" sz="4000" dirty="0"/>
          </a:p>
          <a:p>
            <a:pPr marL="342900" lvl="0" indent="-342900" algn="l">
              <a:lnSpc>
                <a:spcPct val="115000"/>
              </a:lnSpc>
              <a:spcAft>
                <a:spcPts val="800"/>
              </a:spcAft>
            </a:pPr>
            <a:r>
              <a:rPr lang="en-US" sz="4000" dirty="0">
                <a:sym typeface="+mn-ea"/>
              </a:rPr>
              <a:t> Because of its large population &amp; for those investors who are planning to invest in Pharmaceutical factories can export the produce in other countries as well</a:t>
            </a:r>
            <a:endParaRPr lang="fr-FR" sz="40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ircle(in)">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76200" y="-38100"/>
            <a:ext cx="18440400" cy="10287000"/>
          </a:xfrm>
          <a:prstGeom prst="rect">
            <a:avLst/>
          </a:prstGeom>
        </p:spPr>
      </p:pic>
      <p:sp>
        <p:nvSpPr>
          <p:cNvPr id="3" name="ZoneTexte 2"/>
          <p:cNvSpPr txBox="1"/>
          <p:nvPr/>
        </p:nvSpPr>
        <p:spPr>
          <a:xfrm>
            <a:off x="457200" y="1295400"/>
            <a:ext cx="9915525" cy="1322070"/>
          </a:xfrm>
          <a:prstGeom prst="rect">
            <a:avLst/>
          </a:prstGeom>
          <a:noFill/>
        </p:spPr>
        <p:txBody>
          <a:bodyPr wrap="square" rtlCol="0">
            <a:spAutoFit/>
          </a:bodyPr>
          <a:lstStyle/>
          <a:p>
            <a:pPr marL="571500" indent="-571500">
              <a:buFont typeface="Wingdings" panose="05000000000000000000" pitchFamily="2" charset="2"/>
              <a:buChar char="v"/>
            </a:pPr>
            <a:r>
              <a:rPr lang="en-US" alt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sym typeface="+mn-ea"/>
              </a:rPr>
              <a:t>AREAS FOR INVESTMENT IN BURKINA FASO</a:t>
            </a:r>
            <a:endParaRPr 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5" name="ZoneTexte 4"/>
          <p:cNvSpPr txBox="1"/>
          <p:nvPr/>
        </p:nvSpPr>
        <p:spPr>
          <a:xfrm>
            <a:off x="457200" y="2607079"/>
            <a:ext cx="16840200" cy="7108421"/>
          </a:xfrm>
          <a:prstGeom prst="rect">
            <a:avLst/>
          </a:prstGeom>
          <a:noFill/>
        </p:spPr>
        <p:txBody>
          <a:bodyPr wrap="square">
            <a:noAutofit/>
          </a:bodyPr>
          <a:lstStyle/>
          <a:p>
            <a:pPr lvl="0"/>
            <a:endParaRPr lang="en-US" sz="2400" b="1" i="1" dirty="0">
              <a:sym typeface="+mn-ea"/>
            </a:endParaRPr>
          </a:p>
          <a:p>
            <a:pPr lvl="0"/>
            <a:r>
              <a:rPr lang="en-US" sz="6000" b="1" i="1" dirty="0">
                <a:sym typeface="+mn-ea"/>
              </a:rPr>
              <a:t>Infrastructure</a:t>
            </a:r>
            <a:r>
              <a:rPr lang="en-US" sz="6000" dirty="0">
                <a:sym typeface="+mn-ea"/>
              </a:rPr>
              <a:t>– </a:t>
            </a:r>
          </a:p>
          <a:p>
            <a:pPr lvl="0"/>
            <a:endParaRPr lang="en-US" sz="6000" dirty="0"/>
          </a:p>
          <a:p>
            <a:pPr lvl="0"/>
            <a:r>
              <a:rPr lang="en-US" sz="4000" dirty="0">
                <a:sym typeface="+mn-ea"/>
              </a:rPr>
              <a:t>The real estate development is growing at a rapid pace in Burkina Faso;</a:t>
            </a:r>
            <a:endParaRPr lang="en-US" sz="4000" dirty="0"/>
          </a:p>
          <a:p>
            <a:pPr lvl="0"/>
            <a:r>
              <a:rPr lang="en-US" sz="4000" dirty="0">
                <a:sym typeface="+mn-ea"/>
              </a:rPr>
              <a:t> and the country is trying to urbanize itself. </a:t>
            </a:r>
            <a:endParaRPr lang="en-US" sz="4000" dirty="0"/>
          </a:p>
          <a:p>
            <a:pPr lvl="0"/>
            <a:r>
              <a:rPr lang="en-US" sz="4000" dirty="0">
                <a:sym typeface="+mn-ea"/>
              </a:rPr>
              <a:t>The basic infrastructure facilities &amp; constructions are also going on in the country;</a:t>
            </a:r>
            <a:endParaRPr lang="en-US" sz="4000" dirty="0"/>
          </a:p>
          <a:p>
            <a:pPr lvl="0"/>
            <a:r>
              <a:rPr lang="en-US" sz="4000" dirty="0">
                <a:sym typeface="+mn-ea"/>
              </a:rPr>
              <a:t> To provide the investors with an extremely feasible business environment;</a:t>
            </a:r>
            <a:endParaRPr lang="en-US" sz="4000" dirty="0"/>
          </a:p>
          <a:p>
            <a:pPr lvl="0"/>
            <a:r>
              <a:rPr lang="en-US" sz="4000" dirty="0">
                <a:sym typeface="+mn-ea"/>
              </a:rPr>
              <a:t>and by providing them with top quality infrastructure to run their businesses. </a:t>
            </a:r>
            <a:endParaRPr lang="en-US" sz="4000" dirty="0"/>
          </a:p>
          <a:p>
            <a:pPr lvl="0"/>
            <a:r>
              <a:rPr lang="en-US" sz="4000" dirty="0">
                <a:sym typeface="+mn-ea"/>
              </a:rPr>
              <a:t>There are opportunities available in the construction of roads, railways, airports etc.</a:t>
            </a:r>
            <a:endParaRPr lang="fr-FR" sz="40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 calcmode="lin" valueType="num">
                                      <p:cBhvr additive="base">
                                        <p:cTn id="1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1000"/>
                                        <p:tgtEl>
                                          <p:spTgt spid="5">
                                            <p:txEl>
                                              <p:pRg st="5" end="5"/>
                                            </p:txEl>
                                          </p:spTgt>
                                        </p:tgtEl>
                                      </p:cBhvr>
                                    </p:animEffect>
                                    <p:anim calcmode="lin" valueType="num">
                                      <p:cBhvr>
                                        <p:cTn id="2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0"/>
            <a:ext cx="18440400" cy="10287000"/>
          </a:xfrm>
          <a:prstGeom prst="rect">
            <a:avLst/>
          </a:prstGeom>
        </p:spPr>
      </p:pic>
      <p:sp>
        <p:nvSpPr>
          <p:cNvPr id="3" name="ZoneTexte 2"/>
          <p:cNvSpPr txBox="1"/>
          <p:nvPr/>
        </p:nvSpPr>
        <p:spPr>
          <a:xfrm>
            <a:off x="457200" y="1295400"/>
            <a:ext cx="9915525" cy="706755"/>
          </a:xfrm>
          <a:prstGeom prst="rect">
            <a:avLst/>
          </a:prstGeom>
          <a:noFill/>
        </p:spPr>
        <p:txBody>
          <a:bodyPr wrap="square" rtlCol="0">
            <a:spAutoFit/>
          </a:bodyPr>
          <a:lstStyle/>
          <a:p>
            <a:pPr marL="571500" indent="-571500">
              <a:buFont typeface="Wingdings" panose="05000000000000000000" pitchFamily="2" charset="2"/>
              <a:buChar char="v"/>
            </a:pPr>
            <a:r>
              <a:rPr lang="en-US" alt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INSTITUTIONAL PARTNERS</a:t>
            </a:r>
            <a:endParaRPr 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5" name="ZoneTexte 4"/>
          <p:cNvSpPr txBox="1"/>
          <p:nvPr/>
        </p:nvSpPr>
        <p:spPr>
          <a:xfrm>
            <a:off x="457200" y="2237509"/>
            <a:ext cx="16840200" cy="8335936"/>
          </a:xfrm>
          <a:prstGeom prst="rect">
            <a:avLst/>
          </a:prstGeom>
          <a:noFill/>
        </p:spPr>
        <p:txBody>
          <a:bodyPr wrap="square">
            <a:spAutoFit/>
          </a:bodyPr>
          <a:lstStyle/>
          <a:p>
            <a:pPr marL="285750" marR="56515" indent="-285750" algn="just">
              <a:lnSpc>
                <a:spcPct val="150000"/>
              </a:lnSpc>
              <a:spcAft>
                <a:spcPts val="0"/>
              </a:spcAft>
              <a:buFont typeface="Wingdings" panose="05000000000000000000" pitchFamily="2" charset="2"/>
              <a:buChar char="v"/>
            </a:pPr>
            <a:r>
              <a:rPr lang="en-US" sz="4800" dirty="0">
                <a:sym typeface="+mn-ea"/>
              </a:rPr>
              <a:t>Burkina Faso Investments Agency  </a:t>
            </a:r>
            <a:r>
              <a:rPr lang="fr-FR" sz="4800"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(ABI)</a:t>
            </a:r>
            <a:r>
              <a:rPr lang="en-US" sz="4800" dirty="0">
                <a:sym typeface="+mn-ea"/>
              </a:rPr>
              <a:t> created in 2018</a:t>
            </a:r>
            <a:endParaRPr lang="en-US" sz="4800" dirty="0"/>
          </a:p>
          <a:p>
            <a:pPr marR="56515" lvl="2" indent="0" algn="just">
              <a:lnSpc>
                <a:spcPct val="150000"/>
              </a:lnSpc>
              <a:buFont typeface="Wingdings" panose="05000000000000000000" pitchFamily="2" charset="2"/>
              <a:buNone/>
            </a:pPr>
            <a:r>
              <a:rPr lang="en-US" sz="3600" dirty="0">
                <a:sym typeface="+mn-ea"/>
              </a:rPr>
              <a:t>Burkina Faso Investments Agency is the national coordinator for the promotion of investments. </a:t>
            </a:r>
            <a:endParaRPr lang="en-US" sz="3600" dirty="0"/>
          </a:p>
          <a:p>
            <a:pPr marR="56515" lvl="2" indent="0" algn="just">
              <a:lnSpc>
                <a:spcPct val="150000"/>
              </a:lnSpc>
              <a:buFont typeface="Wingdings" panose="05000000000000000000" pitchFamily="2" charset="2"/>
              <a:buNone/>
            </a:pPr>
            <a:r>
              <a:rPr lang="en-US" sz="3600" dirty="0">
                <a:sym typeface="+mn-ea"/>
              </a:rPr>
              <a:t>The role of the Agency is to federate, coordinate and organize all government initiatives and actions in terms of promoting investments.</a:t>
            </a:r>
            <a:endParaRPr lang="en-US" sz="3600" dirty="0"/>
          </a:p>
          <a:p>
            <a:pPr marR="56515" lvl="2" indent="0" algn="just">
              <a:lnSpc>
                <a:spcPct val="150000"/>
              </a:lnSpc>
              <a:buFont typeface="Wingdings" panose="05000000000000000000" pitchFamily="2" charset="2"/>
              <a:buNone/>
            </a:pPr>
            <a:r>
              <a:rPr lang="en-US" sz="3600" dirty="0">
                <a:sym typeface="+mn-ea"/>
              </a:rPr>
              <a:t>The ABI offers a free and professional service to all investors wishing to invest in Burkina Faso.</a:t>
            </a:r>
            <a:endParaRPr lang="en-US" sz="3600" dirty="0"/>
          </a:p>
          <a:p>
            <a:pPr marR="56515" lvl="2" indent="0" algn="just">
              <a:lnSpc>
                <a:spcPct val="150000"/>
              </a:lnSpc>
              <a:buFont typeface="Wingdings" panose="05000000000000000000" pitchFamily="2" charset="2"/>
              <a:buNone/>
            </a:pPr>
            <a:r>
              <a:rPr lang="fr-FR" sz="3600" dirty="0" err="1">
                <a:sym typeface="+mn-ea"/>
              </a:rPr>
              <a:t>Address</a:t>
            </a:r>
            <a:r>
              <a:rPr lang="fr-FR" sz="3600" dirty="0">
                <a:sym typeface="+mn-ea"/>
              </a:rPr>
              <a:t>: 03 BP 7030 Ouagadougou 03 - Ouaga 2000</a:t>
            </a:r>
            <a:endParaRPr lang="en-US" sz="3600" dirty="0"/>
          </a:p>
          <a:p>
            <a:pPr marR="56515" lvl="2" indent="0" algn="just">
              <a:lnSpc>
                <a:spcPct val="150000"/>
              </a:lnSpc>
              <a:buFont typeface="Wingdings" panose="05000000000000000000" pitchFamily="2" charset="2"/>
              <a:buNone/>
            </a:pPr>
            <a:r>
              <a:rPr lang="fr-FR" sz="3600" dirty="0">
                <a:sym typeface="+mn-ea"/>
              </a:rPr>
              <a:t>(+226) 25374449 </a:t>
            </a:r>
            <a:r>
              <a:rPr lang="fr-FR" sz="3600" dirty="0">
                <a:sym typeface="+mn-ea"/>
                <a:hlinkClick r:id="rId3"/>
              </a:rPr>
              <a:t>info@investburkina.bf</a:t>
            </a:r>
            <a:r>
              <a:rPr lang="fr-FR" sz="3600" dirty="0">
                <a:sym typeface="+mn-ea"/>
              </a:rPr>
              <a:t> ; </a:t>
            </a:r>
            <a:r>
              <a:rPr lang="fr-FR" sz="3600"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http://www.investburkina.com/</a:t>
            </a:r>
          </a:p>
          <a:p>
            <a:pPr marL="1028700" marR="56515" lvl="1" indent="-571500" algn="just">
              <a:lnSpc>
                <a:spcPct val="150000"/>
              </a:lnSpc>
              <a:buFont typeface="Wingdings" panose="05000000000000000000" pitchFamily="2" charset="2"/>
              <a:buChar char="ü"/>
            </a:pPr>
            <a:endParaRPr lang="fr-FR" sz="24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down)">
                                      <p:cBhvr>
                                        <p:cTn id="33" dur="500"/>
                                        <p:tgtEl>
                                          <p:spTgt spid="5">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down)">
                                      <p:cBhvr>
                                        <p:cTn id="3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0"/>
            <a:ext cx="18440400" cy="10287000"/>
          </a:xfrm>
          <a:prstGeom prst="rect">
            <a:avLst/>
          </a:prstGeom>
        </p:spPr>
      </p:pic>
      <p:sp>
        <p:nvSpPr>
          <p:cNvPr id="3" name="ZoneTexte 2"/>
          <p:cNvSpPr txBox="1"/>
          <p:nvPr/>
        </p:nvSpPr>
        <p:spPr>
          <a:xfrm>
            <a:off x="457200" y="1295400"/>
            <a:ext cx="9915525" cy="706755"/>
          </a:xfrm>
          <a:prstGeom prst="rect">
            <a:avLst/>
          </a:prstGeom>
          <a:noFill/>
        </p:spPr>
        <p:txBody>
          <a:bodyPr wrap="square" rtlCol="0">
            <a:spAutoFit/>
          </a:bodyPr>
          <a:lstStyle/>
          <a:p>
            <a:pPr marL="571500" indent="-571500">
              <a:buFont typeface="Wingdings" panose="05000000000000000000" pitchFamily="2" charset="2"/>
              <a:buChar char="v"/>
            </a:pPr>
            <a:r>
              <a:rPr lang="en-US" alt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INSTITUTIONAL PARTNERS</a:t>
            </a:r>
            <a:endParaRPr 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5" name="ZoneTexte 4"/>
          <p:cNvSpPr txBox="1"/>
          <p:nvPr/>
        </p:nvSpPr>
        <p:spPr>
          <a:xfrm>
            <a:off x="457200" y="2237509"/>
            <a:ext cx="16840200" cy="9305433"/>
          </a:xfrm>
          <a:prstGeom prst="rect">
            <a:avLst/>
          </a:prstGeom>
          <a:noFill/>
        </p:spPr>
        <p:txBody>
          <a:bodyPr wrap="square">
            <a:spAutoFit/>
          </a:bodyPr>
          <a:lstStyle/>
          <a:p>
            <a:pPr marR="56515" lvl="2" indent="0" algn="just">
              <a:lnSpc>
                <a:spcPct val="150000"/>
              </a:lnSpc>
              <a:buFont typeface="Wingdings" panose="05000000000000000000" pitchFamily="2" charset="2"/>
              <a:buNone/>
            </a:pPr>
            <a:r>
              <a:rPr lang="fr-FR" sz="5400"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Chamb</a:t>
            </a:r>
            <a:r>
              <a:rPr lang="en-US" altLang="fr-FR" sz="5400"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er</a:t>
            </a:r>
            <a:r>
              <a:rPr lang="fr-FR" sz="5400"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fr-FR" sz="5400"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of</a:t>
            </a:r>
            <a:r>
              <a:rPr lang="fr-FR" sz="5400"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 commerce </a:t>
            </a:r>
            <a:r>
              <a:rPr lang="en-US" altLang="fr-FR" sz="5400"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of</a:t>
            </a:r>
            <a:r>
              <a:rPr lang="fr-FR" sz="5400"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 Burkina Faso (CCI-BF)</a:t>
            </a:r>
          </a:p>
          <a:p>
            <a:pPr marL="1028700" marR="56515" lvl="1" indent="-571500" algn="just">
              <a:lnSpc>
                <a:spcPct val="150000"/>
              </a:lnSpc>
              <a:buFont typeface="Wingdings" panose="05000000000000000000" pitchFamily="2" charset="2"/>
              <a:buChar char="ü"/>
            </a:pPr>
            <a:r>
              <a:rPr lang="en-US" sz="3600" dirty="0">
                <a:sym typeface="+mn-ea"/>
              </a:rPr>
              <a:t>CCI-BF is a professional public institution endowed with legal entity, financial and management autonomy. It is under technical supervision of the Ministry in charge of Trade and Industry. It has three missions.</a:t>
            </a:r>
            <a:endParaRPr lang="en-US" sz="3600" dirty="0"/>
          </a:p>
          <a:p>
            <a:pPr marL="1028700" marR="56515" lvl="1" indent="-571500" algn="just">
              <a:lnSpc>
                <a:spcPct val="150000"/>
              </a:lnSpc>
              <a:buFont typeface="Wingdings" panose="05000000000000000000" pitchFamily="2" charset="2"/>
              <a:buChar char="ü"/>
            </a:pPr>
            <a:r>
              <a:rPr lang="en-US" sz="3600" dirty="0">
                <a:sym typeface="+mn-ea"/>
              </a:rPr>
              <a:t>Mission: It aims at giving to authority advice and information they may ask for trade, industrial and service issues and presents business opinions on ways to increase economic prosperity.</a:t>
            </a:r>
            <a:endParaRPr lang="en-US" sz="3600" dirty="0"/>
          </a:p>
          <a:p>
            <a:pPr marL="1028700" marR="56515" lvl="1" indent="-571500" algn="just">
              <a:lnSpc>
                <a:spcPct val="150000"/>
              </a:lnSpc>
              <a:buFont typeface="Wingdings" panose="05000000000000000000" pitchFamily="2" charset="2"/>
              <a:buChar char="ü"/>
            </a:pPr>
            <a:r>
              <a:rPr lang="fr-FR" sz="3600" dirty="0" err="1">
                <a:sym typeface="+mn-ea"/>
              </a:rPr>
              <a:t>Address</a:t>
            </a:r>
            <a:r>
              <a:rPr lang="fr-FR" sz="3600" dirty="0">
                <a:sym typeface="+mn-ea"/>
              </a:rPr>
              <a:t>: Siège Ouagadougou, Avenue de Lyon 01 BP 502 Ouagadougou 01</a:t>
            </a:r>
            <a:endParaRPr lang="fr-FR" sz="3600" dirty="0"/>
          </a:p>
          <a:p>
            <a:pPr marL="1028700" marR="56515" lvl="1" indent="-571500" algn="just">
              <a:lnSpc>
                <a:spcPct val="150000"/>
              </a:lnSpc>
              <a:buFont typeface="Wingdings" panose="05000000000000000000" pitchFamily="2" charset="2"/>
              <a:buChar char="ü"/>
            </a:pPr>
            <a:r>
              <a:rPr lang="fr-FR" sz="3600" dirty="0">
                <a:sym typeface="+mn-ea"/>
              </a:rPr>
              <a:t>(226) 25 30 61 14/15; (226) 25 31 12 66/67; </a:t>
            </a:r>
            <a:r>
              <a:rPr lang="fr-FR" sz="3600" dirty="0">
                <a:sym typeface="+mn-ea"/>
                <a:hlinkClick r:id="rId3"/>
              </a:rPr>
              <a:t>info@cci.bf</a:t>
            </a:r>
            <a:r>
              <a:rPr lang="en-US" altLang="fr-FR" sz="3600" dirty="0">
                <a:sym typeface="+mn-ea"/>
              </a:rPr>
              <a:t> </a:t>
            </a:r>
            <a:r>
              <a:rPr lang="fr-FR" sz="3600" dirty="0">
                <a:sym typeface="+mn-ea"/>
              </a:rPr>
              <a:t>http://www.cci.bf/</a:t>
            </a:r>
          </a:p>
          <a:p>
            <a:pPr marL="1028700" marR="56515" lvl="1" indent="-571500" algn="just">
              <a:lnSpc>
                <a:spcPct val="150000"/>
              </a:lnSpc>
              <a:buFont typeface="Wingdings" panose="05000000000000000000" pitchFamily="2" charset="2"/>
              <a:buChar char="ü"/>
            </a:pPr>
            <a:r>
              <a:rPr lang="fr-FR" sz="3600" dirty="0">
                <a:sym typeface="+mn-ea"/>
              </a:rPr>
              <a:t>(226) 25 30 61 16</a:t>
            </a:r>
            <a:endParaRPr lang="fr-FR" sz="3600" dirty="0"/>
          </a:p>
          <a:p>
            <a:pPr marL="1028700" marR="56515" lvl="1" indent="-571500" algn="just">
              <a:lnSpc>
                <a:spcPct val="150000"/>
              </a:lnSpc>
              <a:buFont typeface="Wingdings" panose="05000000000000000000" pitchFamily="2" charset="2"/>
              <a:buChar char="ü"/>
            </a:pPr>
            <a:endParaRPr lang="fr-FR" sz="24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down)">
                                      <p:cBhvr>
                                        <p:cTn id="26" dur="500"/>
                                        <p:tgtEl>
                                          <p:spTgt spid="5">
                                            <p:txEl>
                                              <p:pRg st="4" end="4"/>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down)">
                                      <p:cBhvr>
                                        <p:cTn id="2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0"/>
            <a:ext cx="18440400" cy="10287000"/>
          </a:xfrm>
          <a:prstGeom prst="rect">
            <a:avLst/>
          </a:prstGeom>
        </p:spPr>
      </p:pic>
      <p:sp>
        <p:nvSpPr>
          <p:cNvPr id="3" name="ZoneTexte 2"/>
          <p:cNvSpPr txBox="1"/>
          <p:nvPr/>
        </p:nvSpPr>
        <p:spPr>
          <a:xfrm>
            <a:off x="457200" y="1295400"/>
            <a:ext cx="9915525" cy="923330"/>
          </a:xfrm>
          <a:prstGeom prst="rect">
            <a:avLst/>
          </a:prstGeom>
          <a:noFill/>
        </p:spPr>
        <p:txBody>
          <a:bodyPr wrap="square" rtlCol="0">
            <a:spAutoFit/>
          </a:bodyPr>
          <a:lstStyle/>
          <a:p>
            <a:pPr marL="571500" indent="-571500">
              <a:buFont typeface="Wingdings" panose="05000000000000000000" pitchFamily="2" charset="2"/>
              <a:buChar char="v"/>
            </a:pPr>
            <a:r>
              <a:rPr lang="fr-FR" sz="54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sym typeface="+mn-ea"/>
              </a:rPr>
              <a:t>Create and grow your business</a:t>
            </a:r>
            <a:endParaRPr lang="fr-FR" sz="5400" b="1" dirty="0">
              <a:solidFill>
                <a:srgbClr val="4C4B4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5" name="ZoneTexte 4"/>
          <p:cNvSpPr txBox="1"/>
          <p:nvPr/>
        </p:nvSpPr>
        <p:spPr>
          <a:xfrm>
            <a:off x="533400" y="2551430"/>
            <a:ext cx="14399260" cy="7164070"/>
          </a:xfrm>
          <a:prstGeom prst="rect">
            <a:avLst/>
          </a:prstGeom>
          <a:noFill/>
        </p:spPr>
        <p:txBody>
          <a:bodyPr wrap="square">
            <a:noAutofit/>
          </a:bodyPr>
          <a:lstStyle/>
          <a:p>
            <a:pPr marR="56515" lvl="2" indent="0" algn="just">
              <a:lnSpc>
                <a:spcPct val="150000"/>
              </a:lnSpc>
              <a:buFont typeface="Wingdings" panose="05000000000000000000" pitchFamily="2" charset="2"/>
              <a:buNone/>
            </a:pPr>
            <a:r>
              <a:rPr lang="fr-FR" sz="40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The Corporate Formalities Centers (CEFORE) are the only ones for companies that have to carry out the administrative formalities necessary for the creation, extension or takeover of companies, sole proprietorships or secondary establishments. CEFORE's mission is to support the creation of companies, to facilitate and simplify the actions of promoters with the different administrations</a:t>
            </a:r>
            <a:r>
              <a:rPr lang="fr-FR" sz="24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0"/>
            <a:ext cx="18440400" cy="10287000"/>
          </a:xfrm>
          <a:prstGeom prst="rect">
            <a:avLst/>
          </a:prstGeom>
        </p:spPr>
      </p:pic>
      <p:sp>
        <p:nvSpPr>
          <p:cNvPr id="3" name="ZoneTexte 2"/>
          <p:cNvSpPr txBox="1"/>
          <p:nvPr/>
        </p:nvSpPr>
        <p:spPr>
          <a:xfrm>
            <a:off x="581891" y="666981"/>
            <a:ext cx="9763760" cy="1399540"/>
          </a:xfrm>
          <a:prstGeom prst="rect">
            <a:avLst/>
          </a:prstGeom>
          <a:noFill/>
        </p:spPr>
        <p:txBody>
          <a:bodyPr wrap="square" rtlCol="0">
            <a:noAutofit/>
          </a:bodyPr>
          <a:lstStyle/>
          <a:p>
            <a:pPr marR="56515" lvl="2" indent="0" algn="just">
              <a:lnSpc>
                <a:spcPct val="150000"/>
              </a:lnSpc>
              <a:buFont typeface="Wingdings" panose="05000000000000000000" pitchFamily="2" charset="2"/>
              <a:buNone/>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sym typeface="+mn-ea"/>
              </a:rPr>
              <a:t>Business Law and Regulation</a:t>
            </a:r>
            <a:endPar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a:p>
            <a:pPr marR="56515" lvl="2" indent="0" algn="just">
              <a:lnSpc>
                <a:spcPct val="150000"/>
              </a:lnSpc>
              <a:buFont typeface="Wingdings" panose="05000000000000000000" pitchFamily="2" charset="2"/>
              <a:buNone/>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sym typeface="+mn-ea"/>
              </a:rPr>
              <a:t>Invest in Burkina Faso: Good to know</a:t>
            </a:r>
            <a:br>
              <a:rPr lang="en-IN" sz="4000" dirty="0">
                <a:effectLst/>
                <a:latin typeface="Calibri" panose="020F0502020204030204" charset="0"/>
                <a:ea typeface="Calibri" panose="020F0502020204030204" charset="0"/>
                <a:cs typeface="Times New Roman" panose="02020603050405020304" pitchFamily="18" charset="0"/>
                <a:sym typeface="+mn-ea"/>
              </a:rPr>
            </a:br>
            <a:endParaRPr lang="fr-FR" sz="4000" dirty="0"/>
          </a:p>
          <a:p>
            <a:pPr marL="571500" indent="-571500">
              <a:buFont typeface="Wingdings" panose="05000000000000000000" pitchFamily="2" charset="2"/>
              <a:buChar char="v"/>
            </a:pPr>
            <a:endParaRPr lang="fr-FR" sz="4000" b="1" dirty="0">
              <a:solidFill>
                <a:srgbClr val="4C4B4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5" name="ZoneTexte 4"/>
          <p:cNvSpPr txBox="1"/>
          <p:nvPr/>
        </p:nvSpPr>
        <p:spPr>
          <a:xfrm>
            <a:off x="609600" y="2536305"/>
            <a:ext cx="17068800" cy="8417676"/>
          </a:xfrm>
          <a:prstGeom prst="rect">
            <a:avLst/>
          </a:prstGeom>
          <a:noFill/>
        </p:spPr>
        <p:txBody>
          <a:bodyPr wrap="square">
            <a:noAutofit/>
          </a:bodyPr>
          <a:lstStyle/>
          <a:p>
            <a:pPr marR="56515" lvl="2" indent="0" algn="just">
              <a:lnSpc>
                <a:spcPct val="150000"/>
              </a:lnSpc>
              <a:buFont typeface="Wingdings" panose="05000000000000000000" pitchFamily="2" charset="2"/>
              <a:buNone/>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Any investor, whether foreigner or national, must imperatively take note of the law N ° 038-2018 / AN of October 30, 2018 on the code of investments of Burkina Faso, which favors the entry of the foreign capital and establishes a system of common law for the benefit of companies based on freedom of investment, the absence of discrimination between domestic and foreign investors, the total freedom of management and the freedom of financial transfers.</a:t>
            </a:r>
          </a:p>
          <a:p>
            <a:pPr marR="56515" lvl="2" indent="0" algn="just">
              <a:lnSpc>
                <a:spcPct val="150000"/>
              </a:lnSpc>
              <a:buFont typeface="Wingdings" panose="05000000000000000000" pitchFamily="2" charset="2"/>
              <a:buNone/>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Legal and regulatory framework of the investment (source: Burkinabe ABI Investments Agency)</a:t>
            </a:r>
          </a:p>
          <a:p>
            <a:pPr marR="56515" lvl="2" indent="0" algn="just">
              <a:lnSpc>
                <a:spcPct val="150000"/>
              </a:lnSpc>
              <a:buFont typeface="Wingdings" panose="05000000000000000000" pitchFamily="2" charset="2"/>
              <a:buNone/>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In terms of business creation:</a:t>
            </a:r>
          </a:p>
          <a:p>
            <a:pPr marR="56515" lvl="2" indent="0" algn="just">
              <a:lnSpc>
                <a:spcPct val="150000"/>
              </a:lnSpc>
              <a:buFont typeface="Wingdings" panose="05000000000000000000" pitchFamily="2" charset="2"/>
              <a:buNone/>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Elimination of the requirement of equity contribution of 50 million FCFA for foreigners;</a:t>
            </a:r>
          </a:p>
          <a:p>
            <a:pPr marR="56515" lvl="2" indent="0" algn="just">
              <a:lnSpc>
                <a:spcPct val="150000"/>
              </a:lnSpc>
              <a:buFont typeface="Wingdings" panose="05000000000000000000" pitchFamily="2" charset="2"/>
              <a:buNone/>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Substitution of the criminal record by the "Declaration on honor" in the list of documents to provide for the creation of enterprises.</a:t>
            </a:r>
          </a:p>
          <a:p>
            <a:pPr marR="56515" lvl="2" indent="0" algn="just">
              <a:lnSpc>
                <a:spcPct val="150000"/>
              </a:lnSpc>
              <a:buFont typeface="Wingdings" panose="05000000000000000000" pitchFamily="2" charset="2"/>
              <a:buNone/>
            </a:pPr>
            <a:endParaRPr lang="fr-FR" sz="24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0"/>
            <a:ext cx="18440400" cy="10287000"/>
          </a:xfrm>
          <a:prstGeom prst="rect">
            <a:avLst/>
          </a:prstGeom>
        </p:spPr>
      </p:pic>
      <p:sp>
        <p:nvSpPr>
          <p:cNvPr id="3" name="ZoneTexte 2"/>
          <p:cNvSpPr txBox="1"/>
          <p:nvPr/>
        </p:nvSpPr>
        <p:spPr>
          <a:xfrm>
            <a:off x="457200" y="952500"/>
            <a:ext cx="13487400" cy="1828800"/>
          </a:xfrm>
          <a:prstGeom prst="rect">
            <a:avLst/>
          </a:prstGeom>
          <a:noFill/>
        </p:spPr>
        <p:txBody>
          <a:bodyPr wrap="square" rtlCol="0">
            <a:noAutofit/>
          </a:bodyPr>
          <a:lstStyle/>
          <a:p>
            <a:pPr marR="56515" lvl="2" indent="0" algn="ctr">
              <a:lnSpc>
                <a:spcPct val="150000"/>
              </a:lnSpc>
              <a:buFont typeface="Wingdings" panose="05000000000000000000" pitchFamily="2" charset="2"/>
              <a:buNone/>
            </a:pPr>
            <a:r>
              <a:rPr lang="fr-FR" sz="40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sym typeface="+mn-ea"/>
              </a:rPr>
              <a:t>Business Law and </a:t>
            </a:r>
            <a:r>
              <a:rPr lang="fr-FR" sz="4000" b="1" dirty="0" err="1">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sym typeface="+mn-ea"/>
              </a:rPr>
              <a:t>Regulation</a:t>
            </a:r>
            <a:r>
              <a:rPr lang="fr-FR" sz="40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sym typeface="+mn-ea"/>
              </a:rPr>
              <a:t> Invest in Burkina Faso: Good to know</a:t>
            </a:r>
            <a:br>
              <a:rPr lang="en-IN" sz="4000" dirty="0">
                <a:effectLst/>
                <a:latin typeface="Calibri" panose="020F0502020204030204" charset="0"/>
                <a:ea typeface="Calibri" panose="020F0502020204030204" charset="0"/>
                <a:cs typeface="Times New Roman" panose="02020603050405020304" pitchFamily="18" charset="0"/>
                <a:sym typeface="+mn-ea"/>
              </a:rPr>
            </a:br>
            <a:endParaRPr lang="fr-FR" sz="4000" dirty="0"/>
          </a:p>
          <a:p>
            <a:pPr marL="571500" indent="-571500">
              <a:buFont typeface="Wingdings" panose="05000000000000000000" pitchFamily="2" charset="2"/>
              <a:buChar char="v"/>
            </a:pPr>
            <a:endParaRPr lang="fr-FR" sz="4000" b="1" dirty="0">
              <a:solidFill>
                <a:srgbClr val="4C4B4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5" name="ZoneTexte 4"/>
          <p:cNvSpPr txBox="1"/>
          <p:nvPr/>
        </p:nvSpPr>
        <p:spPr>
          <a:xfrm>
            <a:off x="533400" y="2551430"/>
            <a:ext cx="16764000" cy="8535670"/>
          </a:xfrm>
          <a:prstGeom prst="rect">
            <a:avLst/>
          </a:prstGeom>
          <a:noFill/>
        </p:spPr>
        <p:txBody>
          <a:bodyPr wrap="square">
            <a:noAutofit/>
          </a:bodyPr>
          <a:lstStyle/>
          <a:p>
            <a:pPr marR="56515" lvl="2" indent="0" algn="just">
              <a:lnSpc>
                <a:spcPct val="150000"/>
              </a:lnSpc>
              <a:buFont typeface="Wingdings" panose="05000000000000000000" pitchFamily="2" charset="2"/>
              <a:buNone/>
            </a:pPr>
            <a:r>
              <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The business climate observatory;</a:t>
            </a:r>
          </a:p>
          <a:p>
            <a:pPr marR="56515" lvl="2" indent="0" algn="just">
              <a:lnSpc>
                <a:spcPct val="150000"/>
              </a:lnSpc>
              <a:buFont typeface="Wingdings" panose="05000000000000000000" pitchFamily="2" charset="2"/>
              <a:buNone/>
            </a:pPr>
            <a:r>
              <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Simplification of the form of the advance import declaration;</a:t>
            </a:r>
          </a:p>
          <a:p>
            <a:pPr marR="56515" lvl="2" indent="0" algn="just">
              <a:lnSpc>
                <a:spcPct val="150000"/>
              </a:lnSpc>
              <a:buFont typeface="Wingdings" panose="05000000000000000000" pitchFamily="2" charset="2"/>
              <a:buNone/>
            </a:pPr>
            <a:r>
              <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 computerized system of customs declarations;</a:t>
            </a:r>
          </a:p>
          <a:p>
            <a:pPr marR="56515" lvl="2" indent="0" algn="just">
              <a:lnSpc>
                <a:spcPct val="150000"/>
              </a:lnSpc>
              <a:buFont typeface="Wingdings" panose="05000000000000000000" pitchFamily="2" charset="2"/>
              <a:buNone/>
            </a:pPr>
            <a:r>
              <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 national register of the register of commerce and furniture credit; </a:t>
            </a:r>
          </a:p>
          <a:p>
            <a:pPr marR="56515" lvl="2" indent="0" algn="just">
              <a:lnSpc>
                <a:spcPct val="150000"/>
              </a:lnSpc>
              <a:buFont typeface="Wingdings" panose="05000000000000000000" pitchFamily="2" charset="2"/>
              <a:buNone/>
            </a:pPr>
            <a:r>
              <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New public procurement code renovated for greater transparency.</a:t>
            </a:r>
          </a:p>
          <a:p>
            <a:pPr marR="56515" lvl="2" indent="0" algn="just">
              <a:lnSpc>
                <a:spcPct val="150000"/>
              </a:lnSpc>
              <a:buFont typeface="Wingdings" panose="05000000000000000000" pitchFamily="2" charset="2"/>
              <a:buNone/>
            </a:pPr>
            <a:r>
              <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In terms of investor protection:</a:t>
            </a:r>
          </a:p>
          <a:p>
            <a:pPr marR="56515" lvl="2" indent="0" algn="just">
              <a:lnSpc>
                <a:spcPct val="150000"/>
              </a:lnSpc>
              <a:buFont typeface="Wingdings" panose="05000000000000000000" pitchFamily="2" charset="2"/>
              <a:buNone/>
            </a:pPr>
            <a:r>
              <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International agreements (UEMOA, ECOWAS, OHADA treaties) Burkinabè laws and regulations (the investment code and the labor code), guarantees without distinction of nationality.</a:t>
            </a:r>
          </a:p>
          <a:p>
            <a:pPr marR="56515" lvl="2" indent="0" algn="just">
              <a:lnSpc>
                <a:spcPct val="150000"/>
              </a:lnSpc>
              <a:buFont typeface="Wingdings" panose="05000000000000000000" pitchFamily="2" charset="2"/>
              <a:buNone/>
            </a:pPr>
            <a:r>
              <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Choose the legal form of your company:</a:t>
            </a:r>
          </a:p>
          <a:p>
            <a:pPr marR="56515" lvl="2" indent="0" algn="just">
              <a:lnSpc>
                <a:spcPct val="150000"/>
              </a:lnSpc>
              <a:buFont typeface="Wingdings" panose="05000000000000000000" pitchFamily="2" charset="2"/>
              <a:buNone/>
            </a:pPr>
            <a:endPar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a:p>
            <a:pPr marR="56515" lvl="2" indent="0" algn="just">
              <a:lnSpc>
                <a:spcPct val="150000"/>
              </a:lnSpc>
              <a:buFont typeface="Wingdings" panose="05000000000000000000" pitchFamily="2" charset="2"/>
              <a:buNone/>
            </a:pPr>
            <a:r>
              <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Any person, whatever his nationality, who wishes to carry out a commercial activity, or to undertake by creating his own sole proprietorship, or a company in Burkina Faso, must comply with the provisions of the Uniform Act relating to the law of commercial companies and the economic interest grouping (in the case of companies) and the uniform act on general commercial law for sole proprietorships (as regards traders).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circle(in)">
                                      <p:cBhvr>
                                        <p:cTn id="30" dur="20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circle(in)">
                                      <p:cBhvr>
                                        <p:cTn id="35" dur="20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circle(in)">
                                      <p:cBhvr>
                                        <p:cTn id="40"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0"/>
            <a:ext cx="18440400" cy="10287000"/>
          </a:xfrm>
          <a:prstGeom prst="rect">
            <a:avLst/>
          </a:prstGeom>
        </p:spPr>
      </p:pic>
      <p:sp>
        <p:nvSpPr>
          <p:cNvPr id="3" name="ZoneTexte 2"/>
          <p:cNvSpPr txBox="1"/>
          <p:nvPr/>
        </p:nvSpPr>
        <p:spPr>
          <a:xfrm>
            <a:off x="533400" y="876300"/>
            <a:ext cx="9915525" cy="1938020"/>
          </a:xfrm>
          <a:prstGeom prst="rect">
            <a:avLst/>
          </a:prstGeom>
          <a:noFill/>
        </p:spPr>
        <p:txBody>
          <a:bodyPr wrap="square" rtlCol="0">
            <a:spAutoFit/>
          </a:bodyPr>
          <a:lstStyle/>
          <a:p>
            <a:pPr marL="1028700" lvl="1" indent="-571500">
              <a:buFont typeface="Wingdings" panose="05000000000000000000" pitchFamily="2" charset="2"/>
              <a:buChar char="v"/>
            </a:pPr>
            <a:r>
              <a:rPr lang="en-US" sz="4000" b="1" dirty="0">
                <a:latin typeface="Arial Narrow" panose="020B0606020202030204" pitchFamily="34" charset="0"/>
                <a:ea typeface="Calibri" panose="020F0502020204030204" charset="0"/>
                <a:cs typeface="Times New Roman" panose="02020603050405020304" pitchFamily="18" charset="0"/>
                <a:sym typeface="+mn-ea"/>
              </a:rPr>
              <a:t>HOW TO INVEST </a:t>
            </a:r>
            <a:r>
              <a:rPr lang="en-US" sz="4000" b="1" dirty="0">
                <a:effectLst/>
                <a:latin typeface="Arial Narrow" panose="020B0606020202030204" pitchFamily="34" charset="0"/>
                <a:ea typeface="Calibri" panose="020F0502020204030204" charset="0"/>
                <a:cs typeface="Times New Roman" panose="02020603050405020304" pitchFamily="18" charset="0"/>
                <a:sym typeface="+mn-ea"/>
              </a:rPr>
              <a:t>IN BURKINA FASO</a:t>
            </a:r>
            <a:br>
              <a:rPr lang="en-IN" sz="4000" dirty="0">
                <a:effectLst/>
                <a:latin typeface="Calibri" panose="020F0502020204030204" charset="0"/>
                <a:ea typeface="Calibri" panose="020F0502020204030204" charset="0"/>
                <a:cs typeface="Times New Roman" panose="02020603050405020304" pitchFamily="18" charset="0"/>
                <a:sym typeface="+mn-ea"/>
              </a:rPr>
            </a:br>
            <a:endParaRPr lang="fr-FR" sz="4000" dirty="0"/>
          </a:p>
          <a:p>
            <a:pPr marL="571500" indent="-571500">
              <a:buFont typeface="Wingdings" panose="05000000000000000000" pitchFamily="2" charset="2"/>
              <a:buChar char="v"/>
            </a:pPr>
            <a:endParaRPr lang="fr-FR" sz="4000" b="1" dirty="0">
              <a:solidFill>
                <a:srgbClr val="4C4B4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5" name="ZoneTexte 4"/>
          <p:cNvSpPr txBox="1"/>
          <p:nvPr/>
        </p:nvSpPr>
        <p:spPr>
          <a:xfrm>
            <a:off x="526473" y="2400300"/>
            <a:ext cx="17221200" cy="7240270"/>
          </a:xfrm>
          <a:prstGeom prst="rect">
            <a:avLst/>
          </a:prstGeom>
          <a:noFill/>
        </p:spPr>
        <p:txBody>
          <a:bodyPr wrap="square">
            <a:noAutofit/>
          </a:bodyPr>
          <a:lstStyle/>
          <a:p>
            <a:pPr marR="56515" lvl="2" indent="0" algn="just">
              <a:lnSpc>
                <a:spcPct val="150000"/>
              </a:lnSpc>
              <a:buFont typeface="Wingdings" panose="05000000000000000000" pitchFamily="2" charset="2"/>
              <a:buNone/>
            </a:pPr>
            <a:r>
              <a:rPr lang="en-US" sz="3600" dirty="0">
                <a:sym typeface="+mn-ea"/>
              </a:rPr>
              <a:t>Freedom of Establishment All personal and legal entities lawfully established in Burkina Faso,  both local and foreign.</a:t>
            </a:r>
            <a:endParaRPr lang="en-US" sz="3600" dirty="0"/>
          </a:p>
          <a:p>
            <a:pPr marR="56515" lvl="2" indent="0" algn="just">
              <a:lnSpc>
                <a:spcPct val="150000"/>
              </a:lnSpc>
              <a:buFont typeface="Wingdings" panose="05000000000000000000" pitchFamily="2" charset="2"/>
              <a:buNone/>
            </a:pPr>
            <a:r>
              <a:rPr lang="en-US" sz="3600" dirty="0">
                <a:sym typeface="+mn-ea"/>
              </a:rPr>
              <a:t>Acquisition of Holdings</a:t>
            </a:r>
            <a:endParaRPr lang="en-US" sz="3600" dirty="0"/>
          </a:p>
          <a:p>
            <a:pPr marR="56515" lvl="2" indent="0" algn="just">
              <a:lnSpc>
                <a:spcPct val="150000"/>
              </a:lnSpc>
              <a:buFont typeface="Wingdings" panose="05000000000000000000" pitchFamily="2" charset="2"/>
              <a:buNone/>
            </a:pPr>
            <a:r>
              <a:rPr lang="en-US" sz="3600" dirty="0">
                <a:sym typeface="+mn-ea"/>
              </a:rPr>
              <a:t>Most of the sectors are fully open to foreign capital participation. </a:t>
            </a:r>
            <a:endParaRPr lang="en-US" sz="3600" dirty="0"/>
          </a:p>
          <a:p>
            <a:pPr marR="56515" lvl="2" indent="0" algn="just">
              <a:lnSpc>
                <a:spcPct val="150000"/>
              </a:lnSpc>
              <a:buFont typeface="Wingdings" panose="05000000000000000000" pitchFamily="2" charset="2"/>
              <a:buNone/>
            </a:pPr>
            <a:r>
              <a:rPr lang="en-US" sz="3600" dirty="0">
                <a:sym typeface="+mn-ea"/>
              </a:rPr>
              <a:t>In fact, the Burkinabe investment code prohibits discrimination against foreign investors.</a:t>
            </a:r>
            <a:endParaRPr lang="en-US" sz="3600" dirty="0"/>
          </a:p>
          <a:p>
            <a:pPr marR="56515" lvl="2" indent="0" algn="just">
              <a:lnSpc>
                <a:spcPct val="150000"/>
              </a:lnSpc>
              <a:buFont typeface="Wingdings" panose="05000000000000000000" pitchFamily="2" charset="2"/>
              <a:buNone/>
            </a:pPr>
            <a:r>
              <a:rPr lang="en-US" sz="3600" dirty="0">
                <a:sym typeface="+mn-ea"/>
              </a:rPr>
              <a:t>It is mandatory to declare Foreign companies who want to establish a business in Burkina Faso;</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circle(in)">
                                      <p:cBhvr>
                                        <p:cTn id="27" dur="2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circle(in)">
                                      <p:cBhvr>
                                        <p:cTn id="3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0"/>
            <a:ext cx="18440400" cy="10287000"/>
          </a:xfrm>
          <a:prstGeom prst="rect">
            <a:avLst/>
          </a:prstGeom>
        </p:spPr>
      </p:pic>
      <p:sp>
        <p:nvSpPr>
          <p:cNvPr id="3" name="ZoneTexte 2"/>
          <p:cNvSpPr txBox="1"/>
          <p:nvPr/>
        </p:nvSpPr>
        <p:spPr>
          <a:xfrm>
            <a:off x="457200" y="1295400"/>
            <a:ext cx="9915525" cy="1938020"/>
          </a:xfrm>
          <a:prstGeom prst="rect">
            <a:avLst/>
          </a:prstGeom>
          <a:noFill/>
        </p:spPr>
        <p:txBody>
          <a:bodyPr wrap="square" rtlCol="0">
            <a:spAutoFit/>
          </a:bodyPr>
          <a:lstStyle/>
          <a:p>
            <a:pPr marL="571500" indent="-571500">
              <a:buFont typeface="Wingdings" panose="05000000000000000000" pitchFamily="2" charset="2"/>
              <a:buChar char="v"/>
            </a:pPr>
            <a:r>
              <a:rPr lang="en-US" sz="4000" b="1" dirty="0">
                <a:latin typeface="Arial Narrow" panose="020B0606020202030204" pitchFamily="34" charset="0"/>
                <a:ea typeface="Calibri" panose="020F0502020204030204" charset="0"/>
                <a:cs typeface="Times New Roman" panose="02020603050405020304" pitchFamily="18" charset="0"/>
                <a:sym typeface="+mn-ea"/>
              </a:rPr>
              <a:t>HOW TO INVEST </a:t>
            </a:r>
            <a:r>
              <a:rPr lang="en-US" sz="4000" b="1" dirty="0">
                <a:effectLst/>
                <a:latin typeface="Arial Narrow" panose="020B0606020202030204" pitchFamily="34" charset="0"/>
                <a:ea typeface="Calibri" panose="020F0502020204030204" charset="0"/>
                <a:cs typeface="Times New Roman" panose="02020603050405020304" pitchFamily="18" charset="0"/>
                <a:sym typeface="+mn-ea"/>
              </a:rPr>
              <a:t>IN BURKINA FASO</a:t>
            </a:r>
            <a:br>
              <a:rPr lang="en-IN" sz="4000" dirty="0">
                <a:effectLst/>
                <a:latin typeface="Calibri" panose="020F0502020204030204" charset="0"/>
                <a:ea typeface="Calibri" panose="020F0502020204030204" charset="0"/>
                <a:cs typeface="Times New Roman" panose="02020603050405020304" pitchFamily="18" charset="0"/>
                <a:sym typeface="+mn-ea"/>
              </a:rPr>
            </a:br>
            <a:endParaRPr lang="fr-FR" sz="4000" dirty="0"/>
          </a:p>
          <a:p>
            <a:pPr marL="571500" indent="-571500">
              <a:buFont typeface="Wingdings" panose="05000000000000000000" pitchFamily="2" charset="2"/>
              <a:buChar char="v"/>
            </a:pPr>
            <a:endParaRPr lang="fr-FR" sz="4000" b="1" dirty="0">
              <a:solidFill>
                <a:srgbClr val="4C4B4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5" name="ZoneTexte 4"/>
          <p:cNvSpPr txBox="1"/>
          <p:nvPr/>
        </p:nvSpPr>
        <p:spPr>
          <a:xfrm>
            <a:off x="457200" y="2705100"/>
            <a:ext cx="16535400" cy="7387590"/>
          </a:xfrm>
          <a:prstGeom prst="rect">
            <a:avLst/>
          </a:prstGeom>
          <a:noFill/>
        </p:spPr>
        <p:txBody>
          <a:bodyPr wrap="square">
            <a:noAutofit/>
          </a:bodyPr>
          <a:lstStyle/>
          <a:p>
            <a:pPr marR="56515" lvl="2" indent="0" algn="just">
              <a:lnSpc>
                <a:spcPct val="150000"/>
              </a:lnSpc>
              <a:buFont typeface="Wingdings" panose="05000000000000000000" pitchFamily="2" charset="2"/>
              <a:buNone/>
            </a:pPr>
            <a:r>
              <a:rPr lang="en-US" sz="3200" dirty="0">
                <a:sym typeface="+mn-ea"/>
              </a:rPr>
              <a:t>Contact the Burkina Faso Investment Agency (www.investburkina.com) •</a:t>
            </a:r>
            <a:endParaRPr lang="en-US" sz="3200" dirty="0"/>
          </a:p>
          <a:p>
            <a:pPr marR="56515" lvl="2" indent="0" algn="just">
              <a:lnSpc>
                <a:spcPct val="150000"/>
              </a:lnSpc>
              <a:buFont typeface="Wingdings" panose="05000000000000000000" pitchFamily="2" charset="2"/>
              <a:buNone/>
            </a:pPr>
            <a:r>
              <a:rPr lang="en-US" sz="3200" dirty="0">
                <a:sym typeface="+mn-ea"/>
              </a:rPr>
              <a:t> Create your company </a:t>
            </a:r>
            <a:endParaRPr lang="en-US" sz="3200" dirty="0"/>
          </a:p>
          <a:p>
            <a:pPr marR="56515" lvl="2" indent="0" algn="just">
              <a:lnSpc>
                <a:spcPct val="150000"/>
              </a:lnSpc>
              <a:buFont typeface="Wingdings" panose="05000000000000000000" pitchFamily="2" charset="2"/>
              <a:buNone/>
            </a:pPr>
            <a:r>
              <a:rPr lang="en-US" sz="3200" dirty="0">
                <a:sym typeface="+mn-ea"/>
              </a:rPr>
              <a:t>and submit your accreditation application to investments code to the House of Companies of Burkina Faso (www.me.bf) •</a:t>
            </a:r>
            <a:endParaRPr lang="en-US" sz="3200" dirty="0"/>
          </a:p>
          <a:p>
            <a:pPr marR="56515" lvl="2" indent="0" algn="just">
              <a:lnSpc>
                <a:spcPct val="150000"/>
              </a:lnSpc>
              <a:buFont typeface="Wingdings" panose="05000000000000000000" pitchFamily="2" charset="2"/>
              <a:buNone/>
            </a:pPr>
            <a:r>
              <a:rPr lang="en-US" sz="3200" dirty="0">
                <a:sym typeface="+mn-ea"/>
              </a:rPr>
              <a:t> Extend one’s regional presence towards Burkina Faso • </a:t>
            </a:r>
            <a:endParaRPr lang="en-US" sz="3200" dirty="0"/>
          </a:p>
          <a:p>
            <a:pPr marR="56515" lvl="2" indent="0" algn="just">
              <a:lnSpc>
                <a:spcPct val="150000"/>
              </a:lnSpc>
              <a:buFont typeface="Wingdings" panose="05000000000000000000" pitchFamily="2" charset="2"/>
              <a:buNone/>
            </a:pPr>
            <a:r>
              <a:rPr lang="en-US" sz="3200" dirty="0">
                <a:sym typeface="+mn-ea"/>
              </a:rPr>
              <a:t>Expand one’s projects or create a joint-venture with local companies </a:t>
            </a:r>
            <a:endParaRPr lang="en-US" sz="3200" dirty="0"/>
          </a:p>
          <a:p>
            <a:pPr marR="56515" lvl="2" indent="0" algn="just">
              <a:lnSpc>
                <a:spcPct val="150000"/>
              </a:lnSpc>
              <a:buFont typeface="Wingdings" panose="05000000000000000000" pitchFamily="2" charset="2"/>
              <a:buNone/>
            </a:pPr>
            <a:r>
              <a:rPr lang="en-US" sz="3200" dirty="0">
                <a:sym typeface="+mn-ea"/>
              </a:rPr>
              <a:t>Apply for international call for tenders • </a:t>
            </a:r>
            <a:endParaRPr lang="en-US" sz="3200" dirty="0"/>
          </a:p>
          <a:p>
            <a:pPr marR="56515" lvl="2" indent="0" algn="just">
              <a:lnSpc>
                <a:spcPct val="150000"/>
              </a:lnSpc>
              <a:buFont typeface="Wingdings" panose="05000000000000000000" pitchFamily="2" charset="2"/>
              <a:buNone/>
            </a:pPr>
            <a:r>
              <a:rPr lang="en-US" sz="3200" dirty="0">
                <a:sym typeface="+mn-ea"/>
              </a:rPr>
              <a:t>Take the initiative to submit one’s own project to PPP or apply for as potential partner for already existing projects.</a:t>
            </a:r>
            <a:endPar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ircle(in)">
                                      <p:cBhvr>
                                        <p:cTn id="20" dur="20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circle(in)">
                                      <p:cBhvr>
                                        <p:cTn id="25" dur="20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circle(in)">
                                      <p:cBhvr>
                                        <p:cTn id="30" dur="20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circle(in)">
                                      <p:cBhvr>
                                        <p:cTn id="35"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0"/>
            <a:ext cx="18440400" cy="10287000"/>
          </a:xfrm>
          <a:prstGeom prst="rect">
            <a:avLst/>
          </a:prstGeom>
        </p:spPr>
      </p:pic>
      <p:sp>
        <p:nvSpPr>
          <p:cNvPr id="3" name="ZoneTexte 2"/>
          <p:cNvSpPr txBox="1"/>
          <p:nvPr/>
        </p:nvSpPr>
        <p:spPr>
          <a:xfrm>
            <a:off x="457200" y="1295400"/>
            <a:ext cx="15011400" cy="4093428"/>
          </a:xfrm>
          <a:prstGeom prst="rect">
            <a:avLst/>
          </a:prstGeom>
          <a:noFill/>
        </p:spPr>
        <p:txBody>
          <a:bodyPr wrap="square" rtlCol="0">
            <a:spAutoFit/>
          </a:bodyPr>
          <a:lstStyle/>
          <a:p>
            <a:pPr marL="571500" indent="-571500">
              <a:buFont typeface="Wingdings" panose="05000000000000000000" pitchFamily="2" charset="2"/>
              <a:buChar char="v"/>
            </a:pPr>
            <a:endParaRPr lang="en-US" sz="4000" b="1" dirty="0">
              <a:latin typeface="Arial Narrow" panose="020B0606020202030204" pitchFamily="34" charset="0"/>
              <a:ea typeface="Calibri" panose="020F0502020204030204" charset="0"/>
              <a:cs typeface="Times New Roman" panose="02020603050405020304" pitchFamily="18" charset="0"/>
              <a:sym typeface="+mn-ea"/>
            </a:endParaRPr>
          </a:p>
          <a:p>
            <a:pPr marL="571500" indent="-571500">
              <a:buFont typeface="Wingdings" panose="05000000000000000000" pitchFamily="2" charset="2"/>
              <a:buChar char="v"/>
            </a:pPr>
            <a:endParaRPr lang="en-US" sz="4000" b="1" dirty="0">
              <a:latin typeface="Arial Narrow" panose="020B0606020202030204" pitchFamily="34" charset="0"/>
              <a:ea typeface="Calibri" panose="020F0502020204030204" charset="0"/>
              <a:cs typeface="Times New Roman" panose="02020603050405020304" pitchFamily="18" charset="0"/>
              <a:sym typeface="+mn-ea"/>
            </a:endParaRPr>
          </a:p>
          <a:p>
            <a:pPr marL="571500" indent="-571500">
              <a:buFont typeface="Wingdings" panose="05000000000000000000" pitchFamily="2" charset="2"/>
              <a:buChar char="v"/>
            </a:pPr>
            <a:endParaRPr lang="en-US" sz="4000" b="1" dirty="0">
              <a:latin typeface="Arial Narrow" panose="020B0606020202030204" pitchFamily="34" charset="0"/>
              <a:ea typeface="Calibri" panose="020F0502020204030204" charset="0"/>
              <a:cs typeface="Times New Roman" panose="02020603050405020304" pitchFamily="18" charset="0"/>
              <a:sym typeface="+mn-ea"/>
            </a:endParaRPr>
          </a:p>
          <a:p>
            <a:pPr marL="571500" indent="-571500">
              <a:buFont typeface="Wingdings" panose="05000000000000000000" pitchFamily="2" charset="2"/>
              <a:buChar char="v"/>
            </a:pPr>
            <a:endParaRPr lang="en-US" sz="4000" b="1" dirty="0">
              <a:latin typeface="Arial Narrow" panose="020B0606020202030204" pitchFamily="34" charset="0"/>
              <a:ea typeface="Calibri" panose="020F0502020204030204" charset="0"/>
              <a:cs typeface="Times New Roman" panose="02020603050405020304" pitchFamily="18" charset="0"/>
              <a:sym typeface="+mn-ea"/>
            </a:endParaRPr>
          </a:p>
          <a:p>
            <a:pPr marL="571500" indent="-571500">
              <a:buFont typeface="Wingdings" panose="05000000000000000000" pitchFamily="2" charset="2"/>
              <a:buChar char="v"/>
            </a:pPr>
            <a:r>
              <a:rPr lang="en-US" sz="6000" b="1" dirty="0">
                <a:latin typeface="Arial Narrow" panose="020B0606020202030204" pitchFamily="34" charset="0"/>
                <a:ea typeface="Calibri" panose="020F0502020204030204" charset="0"/>
                <a:cs typeface="Times New Roman" panose="02020603050405020304" pitchFamily="18" charset="0"/>
                <a:sym typeface="+mn-ea"/>
              </a:rPr>
              <a:t>THANK  YOU FOR KIND ATTENTION</a:t>
            </a:r>
            <a:endParaRPr lang="fr-FR" sz="6000" dirty="0"/>
          </a:p>
          <a:p>
            <a:pPr marL="571500" indent="-571500">
              <a:buFont typeface="Wingdings" panose="05000000000000000000" pitchFamily="2" charset="2"/>
              <a:buChar char="v"/>
            </a:pPr>
            <a:endParaRPr lang="fr-FR" sz="4000" b="1" dirty="0">
              <a:solidFill>
                <a:srgbClr val="4C4B4D"/>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277779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
                                            <p:txEl>
                                              <p:pRg st="4" end="4"/>
                                            </p:txEl>
                                          </p:spTgt>
                                        </p:tgtEl>
                                      </p:cBhvr>
                                    </p:animEffect>
                                    <p:set>
                                      <p:cBhvr>
                                        <p:cTn id="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p:nvPr/>
        </p:nvSpPr>
        <p:spPr>
          <a:xfrm>
            <a:off x="59598" y="1855406"/>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fr-FR" sz="54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133600" y="0"/>
            <a:ext cx="12899298" cy="11163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38100"/>
            <a:ext cx="18440400" cy="10287000"/>
          </a:xfrm>
          <a:prstGeom prst="rect">
            <a:avLst/>
          </a:prstGeom>
        </p:spPr>
      </p:pic>
      <p:sp>
        <p:nvSpPr>
          <p:cNvPr id="3" name="ZoneTexte 2"/>
          <p:cNvSpPr txBox="1"/>
          <p:nvPr/>
        </p:nvSpPr>
        <p:spPr>
          <a:xfrm>
            <a:off x="457200" y="1104900"/>
            <a:ext cx="7173595" cy="706755"/>
          </a:xfrm>
          <a:prstGeom prst="rect">
            <a:avLst/>
          </a:prstGeom>
          <a:noFill/>
        </p:spPr>
        <p:txBody>
          <a:bodyPr wrap="square" rtlCol="0">
            <a:spAutoFit/>
          </a:bodyPr>
          <a:lstStyle/>
          <a:p>
            <a:pPr marL="571500" indent="-571500">
              <a:buFont typeface="Wingdings" panose="05000000000000000000" pitchFamily="2" charset="2"/>
              <a:buChar char="v"/>
            </a:pPr>
            <a:r>
              <a:rPr lang="en-US" alt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INTRODUCTION</a:t>
            </a:r>
          </a:p>
        </p:txBody>
      </p:sp>
      <p:sp>
        <p:nvSpPr>
          <p:cNvPr id="5" name="ZoneTexte 4"/>
          <p:cNvSpPr txBox="1"/>
          <p:nvPr/>
        </p:nvSpPr>
        <p:spPr>
          <a:xfrm>
            <a:off x="457200" y="1811655"/>
            <a:ext cx="15667355" cy="8437245"/>
          </a:xfrm>
          <a:prstGeom prst="rect">
            <a:avLst/>
          </a:prstGeom>
          <a:noFill/>
        </p:spPr>
        <p:txBody>
          <a:bodyPr wrap="square">
            <a:noAutofit/>
          </a:bodyPr>
          <a:lstStyle/>
          <a:p>
            <a:pPr marL="571500" indent="-571500">
              <a:buFont typeface="Wingdings" panose="05000000000000000000" charset="0"/>
              <a:buChar char="v"/>
            </a:pPr>
            <a:endParaRPr lang="en-US" altLang="fr-FR" sz="3600" dirty="0">
              <a:sym typeface="+mn-ea"/>
            </a:endParaRPr>
          </a:p>
          <a:p>
            <a:pPr marL="571500" indent="-571500">
              <a:buFont typeface="Wingdings" panose="05000000000000000000" charset="0"/>
              <a:buChar char="v"/>
            </a:pPr>
            <a:r>
              <a:rPr lang="en-US" sz="3600" dirty="0">
                <a:sym typeface="+mn-ea"/>
              </a:rPr>
              <a:t>The government of Burkina Faso is actively seeking to promote foreign investments.</a:t>
            </a:r>
            <a:endParaRPr lang="en-US" sz="3600" dirty="0"/>
          </a:p>
          <a:p>
            <a:pPr marL="571500" indent="-571500">
              <a:buFont typeface="Wingdings" panose="05000000000000000000" charset="0"/>
              <a:buChar char="v"/>
            </a:pPr>
            <a:r>
              <a:rPr lang="en-US" sz="3600" dirty="0">
                <a:sym typeface="+mn-ea"/>
              </a:rPr>
              <a:t> Some of the measures taken include tax breaks ,</a:t>
            </a:r>
            <a:endParaRPr lang="en-US" sz="3600" dirty="0"/>
          </a:p>
          <a:p>
            <a:pPr marL="571500" indent="-571500">
              <a:buFont typeface="Wingdings" panose="05000000000000000000" charset="0"/>
              <a:buChar char="v"/>
            </a:pPr>
            <a:r>
              <a:rPr lang="en-US" sz="3600" dirty="0">
                <a:sym typeface="+mn-ea"/>
              </a:rPr>
              <a:t>and incentives to lure in foreign investors. </a:t>
            </a:r>
            <a:endParaRPr lang="en-US" sz="3600" dirty="0"/>
          </a:p>
          <a:p>
            <a:pPr marL="571500" indent="-571500">
              <a:buFont typeface="Wingdings" panose="05000000000000000000" charset="0"/>
              <a:buChar char="v"/>
            </a:pPr>
            <a:r>
              <a:rPr lang="en-US" sz="3600" dirty="0">
                <a:sym typeface="+mn-ea"/>
              </a:rPr>
              <a:t>There are also exemptions from value-added tax on certain equipment; special tax and customs regime for investment agreements signed by the state with big investors; </a:t>
            </a:r>
            <a:endParaRPr lang="en-US" sz="3600" dirty="0"/>
          </a:p>
          <a:p>
            <a:pPr marL="571500" indent="-571500">
              <a:buFont typeface="Wingdings" panose="05000000000000000000" charset="0"/>
              <a:buChar char="v"/>
            </a:pPr>
            <a:r>
              <a:rPr lang="en-US" sz="3600" dirty="0">
                <a:sym typeface="+mn-ea"/>
              </a:rPr>
              <a:t>the creation of a deposit institution that provides financing for small and medium-sized enterprises, public-private partnerships, </a:t>
            </a:r>
            <a:endParaRPr lang="en-US" sz="3600" dirty="0"/>
          </a:p>
          <a:p>
            <a:pPr marL="571500" indent="-571500">
              <a:buFont typeface="Wingdings" panose="05000000000000000000" charset="0"/>
              <a:buChar char="v"/>
            </a:pPr>
            <a:r>
              <a:rPr lang="en-US" sz="3600" dirty="0">
                <a:sym typeface="+mn-ea"/>
              </a:rPr>
              <a:t>and real estate investments thanks to the adoption of the government’s “general investment guidelines”, </a:t>
            </a:r>
            <a:endParaRPr lang="en-US" sz="3600" dirty="0"/>
          </a:p>
          <a:p>
            <a:pPr marL="571500" indent="-571500">
              <a:buFont typeface="Wingdings" panose="05000000000000000000" charset="0"/>
              <a:buChar char="v"/>
            </a:pPr>
            <a:r>
              <a:rPr lang="en-US" sz="3600" dirty="0">
                <a:sym typeface="+mn-ea"/>
              </a:rPr>
              <a:t>the creation of enterprise registration centers called Centers de Formalities des Enterprises (CEFOREs), whose purpose is to make registration of companies simpler</a:t>
            </a:r>
            <a:endParaRPr lang="fr-FR" sz="3600"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a:p>
            <a:pPr marL="1028700" marR="56515" lvl="1" indent="-571500" algn="just">
              <a:lnSpc>
                <a:spcPct val="150000"/>
              </a:lnSpc>
              <a:buFont typeface="Wingdings" panose="05000000000000000000" pitchFamily="2" charset="2"/>
              <a:buChar char="ü"/>
            </a:pPr>
            <a:endPar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ircle(in)">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ircle(in)">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circle(in)">
                                      <p:cBhvr>
                                        <p:cTn id="42"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38100"/>
            <a:ext cx="18440400" cy="10287000"/>
          </a:xfrm>
          <a:prstGeom prst="rect">
            <a:avLst/>
          </a:prstGeom>
        </p:spPr>
      </p:pic>
      <p:sp>
        <p:nvSpPr>
          <p:cNvPr id="3" name="ZoneTexte 2"/>
          <p:cNvSpPr txBox="1"/>
          <p:nvPr/>
        </p:nvSpPr>
        <p:spPr>
          <a:xfrm>
            <a:off x="457200" y="1295400"/>
            <a:ext cx="9915525" cy="1322070"/>
          </a:xfrm>
          <a:prstGeom prst="rect">
            <a:avLst/>
          </a:prstGeom>
          <a:noFill/>
        </p:spPr>
        <p:txBody>
          <a:bodyPr wrap="square" rtlCol="0">
            <a:spAutoFit/>
          </a:bodyPr>
          <a:lstStyle/>
          <a:p>
            <a:pPr marL="571500" indent="-571500">
              <a:buFont typeface="Wingdings" panose="05000000000000000000" pitchFamily="2" charset="2"/>
              <a:buChar char="v"/>
            </a:pPr>
            <a:r>
              <a:rPr lang="en-US" alt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10 GOOD REASONS TO INVEST IN BURKINA FASO</a:t>
            </a:r>
            <a:endParaRPr 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5" name="ZoneTexte 4"/>
          <p:cNvSpPr txBox="1"/>
          <p:nvPr/>
        </p:nvSpPr>
        <p:spPr>
          <a:xfrm>
            <a:off x="304800" y="3009900"/>
            <a:ext cx="16840200" cy="7086599"/>
          </a:xfrm>
          <a:prstGeom prst="rect">
            <a:avLst/>
          </a:prstGeom>
          <a:noFill/>
        </p:spPr>
        <p:txBody>
          <a:bodyPr wrap="square">
            <a:noAutofit/>
          </a:bodyPr>
          <a:lstStyle/>
          <a:p>
            <a:pPr marR="56515" indent="0" algn="just">
              <a:lnSpc>
                <a:spcPct val="150000"/>
              </a:lnSpc>
              <a:spcAft>
                <a:spcPts val="0"/>
              </a:spcAft>
              <a:buFont typeface="Wingdings" panose="05000000000000000000" pitchFamily="2" charset="2"/>
              <a:buNone/>
            </a:pPr>
            <a:r>
              <a:rPr lang="fr-FR" sz="24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fr-FR" sz="3600"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a:p>
            <a:pPr marL="1028700" marR="56515" lvl="1" indent="-571500" algn="just">
              <a:lnSpc>
                <a:spcPct val="150000"/>
              </a:lnSpc>
              <a:buFont typeface="+mj-lt"/>
              <a:buAutoNum type="arabicPeriod"/>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 PERMANENT QUEST FOR SOCIAL DIALOGUE</a:t>
            </a:r>
            <a:r>
              <a:rPr lang="en-US" alt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 </a:t>
            </a:r>
          </a:p>
          <a:p>
            <a:pPr marL="1028700" marR="56515" lvl="1" indent="-571500" algn="just">
              <a:lnSpc>
                <a:spcPct val="150000"/>
              </a:lnSpc>
              <a:buFont typeface="+mj-lt"/>
              <a:buAutoNum type="arabicPeriod"/>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 STABLE AND SUSTAINABLY CLEANED MACRO-ECONOMIC FRAMEWORK</a:t>
            </a:r>
            <a:r>
              <a:rPr lang="en-US" alt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 </a:t>
            </a:r>
          </a:p>
          <a:p>
            <a:pPr marL="1028700" marR="56515" lvl="1" indent="-571500" algn="just">
              <a:lnSpc>
                <a:spcPct val="150000"/>
              </a:lnSpc>
              <a:buFont typeface="+mj-lt"/>
              <a:buAutoNum type="arabicPeriod"/>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 CLEAR OPTION FOR A LIBERAL ECONOMY</a:t>
            </a:r>
            <a:r>
              <a:rPr lang="en-US" alt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 </a:t>
            </a:r>
          </a:p>
          <a:p>
            <a:pPr marL="1028700" marR="56515" lvl="1" indent="-571500" algn="just">
              <a:lnSpc>
                <a:spcPct val="150000"/>
              </a:lnSpc>
              <a:buFont typeface="+mj-lt"/>
              <a:buAutoNum type="arabicPeriod"/>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 FAVORABLE AND PARTICULARLY ADVANTAGEOUS LEGISLATIVE AND REGULATORY FRAMEWORK, WITH STRONG PROTECTION AND SECURITY MEASURES FOR INVESTORS</a:t>
            </a:r>
            <a:r>
              <a:rPr lang="en-US" alt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 </a:t>
            </a:r>
          </a:p>
          <a:p>
            <a:pPr marL="1028700" marR="56515" lvl="1" indent="-571500" algn="just">
              <a:lnSpc>
                <a:spcPct val="150000"/>
              </a:lnSpc>
              <a:buFont typeface="+mj-lt"/>
              <a:buAutoNum type="arabicPeriod"/>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 ZONE OF MONETARY STABILITY AND A COMMON CURRENCY IN THE WAEMU AREA, CONVERTIBLE AT FIXED PARITY </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0"/>
            <a:ext cx="18440400" cy="10287000"/>
          </a:xfrm>
          <a:prstGeom prst="rect">
            <a:avLst/>
          </a:prstGeom>
        </p:spPr>
      </p:pic>
      <p:sp>
        <p:nvSpPr>
          <p:cNvPr id="3" name="ZoneTexte 2"/>
          <p:cNvSpPr txBox="1"/>
          <p:nvPr/>
        </p:nvSpPr>
        <p:spPr>
          <a:xfrm>
            <a:off x="436418" y="976745"/>
            <a:ext cx="9915525" cy="1322070"/>
          </a:xfrm>
          <a:prstGeom prst="rect">
            <a:avLst/>
          </a:prstGeom>
          <a:noFill/>
        </p:spPr>
        <p:txBody>
          <a:bodyPr wrap="square" rtlCol="0">
            <a:spAutoFit/>
          </a:bodyPr>
          <a:lstStyle/>
          <a:p>
            <a:pPr marL="571500" indent="-571500">
              <a:buFont typeface="Wingdings" panose="05000000000000000000" pitchFamily="2" charset="2"/>
              <a:buChar char="v"/>
            </a:pPr>
            <a:r>
              <a:rPr lang="en-US" alt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sym typeface="+mn-ea"/>
              </a:rPr>
              <a:t>10 GOOD REASONS TO INVEST IN BURKINA FASO</a:t>
            </a:r>
            <a:endParaRPr 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5" name="ZoneTexte 4"/>
          <p:cNvSpPr txBox="1"/>
          <p:nvPr/>
        </p:nvSpPr>
        <p:spPr>
          <a:xfrm>
            <a:off x="429491" y="2476500"/>
            <a:ext cx="16840200" cy="7810500"/>
          </a:xfrm>
          <a:prstGeom prst="rect">
            <a:avLst/>
          </a:prstGeom>
          <a:noFill/>
        </p:spPr>
        <p:txBody>
          <a:bodyPr wrap="square">
            <a:noAutofit/>
          </a:bodyPr>
          <a:lstStyle/>
          <a:p>
            <a:pPr marR="56515" indent="0" algn="just">
              <a:lnSpc>
                <a:spcPct val="150000"/>
              </a:lnSpc>
              <a:spcAft>
                <a:spcPts val="0"/>
              </a:spcAft>
              <a:buFont typeface="Wingdings" panose="05000000000000000000" pitchFamily="2" charset="2"/>
              <a:buNone/>
            </a:pPr>
            <a:r>
              <a:rPr lang="fr-FR" sz="24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a:p>
            <a:pPr marR="56515" lvl="1" indent="0" algn="just">
              <a:lnSpc>
                <a:spcPct val="150000"/>
              </a:lnSpc>
              <a:buFont typeface="+mj-lt"/>
              <a:buNone/>
            </a:pPr>
            <a:r>
              <a:rPr lang="en-US" altLang="fr-FR" sz="20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alt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 YOUNG, DYNAMIC AND ENTREPRENEURIAL POPULATION, AS WELL AS A COMPETITIVE WORKFORCE RENOWNED AS HARD-WORKING</a:t>
            </a:r>
            <a:r>
              <a:rPr lang="en-US" alt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 </a:t>
            </a:r>
          </a:p>
          <a:p>
            <a:pPr marL="1028700" marR="56515" lvl="1" indent="-571500" algn="just">
              <a:lnSpc>
                <a:spcPct val="150000"/>
              </a:lnSpc>
              <a:buFont typeface="+mj-lt"/>
              <a:buAutoNum type="arabicPeriod" startAt="7"/>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 UNIQUE CENTRAL GEOGRAPHICAL POSITION IN THE HEART OF UEMOA AND ECOWAS RESPECTIVELY OFFERING ACCESS TO A MARKET OF MORE THAN 400 MILLION INHABITANTS</a:t>
            </a:r>
          </a:p>
          <a:p>
            <a:pPr marL="1028700" marR="56515" lvl="1" indent="-571500" algn="just">
              <a:lnSpc>
                <a:spcPct val="150000"/>
              </a:lnSpc>
              <a:buFont typeface="+mj-lt"/>
              <a:buAutoNum type="arabicPeriod" startAt="7"/>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HARMONIZED AND CONSTANTLY IMPROVING BUSINESS LAW</a:t>
            </a:r>
            <a:r>
              <a:rPr lang="en-US" alt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 </a:t>
            </a:r>
          </a:p>
          <a:p>
            <a:pPr marL="1028700" marR="56515" lvl="1" indent="-571500" algn="just">
              <a:lnSpc>
                <a:spcPct val="150000"/>
              </a:lnSpc>
              <a:buFont typeface="+mj-lt"/>
              <a:buAutoNum type="arabicPeriod" startAt="7"/>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AN EFFICIENT ROAD NETWORK AND INTERNATIONAL TRANSIT SYSTEM COULD GIVE IT HUB STATUS IN THE UEMOA AND ECOWAS AREA</a:t>
            </a:r>
            <a:r>
              <a:rPr lang="en-US" alt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 </a:t>
            </a:r>
          </a:p>
          <a:p>
            <a:pPr marL="1028700" marR="56515" lvl="1" indent="-571500" algn="just">
              <a:lnSpc>
                <a:spcPct val="150000"/>
              </a:lnSpc>
              <a:buFont typeface="+mj-lt"/>
              <a:buAutoNum type="arabicPeriod" startAt="7"/>
            </a:pPr>
            <a:r>
              <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rPr>
              <a:t>HUGE UNEXPLOYED POTENTIALITIES IN AGRO-INDUSTRY, MINES, ENERGY, TOURISM AND SERVICES</a:t>
            </a:r>
          </a:p>
          <a:p>
            <a:pPr marL="1028700" marR="56515" lvl="1" indent="-571500" algn="just">
              <a:lnSpc>
                <a:spcPct val="150000"/>
              </a:lnSpc>
              <a:buFont typeface="Wingdings" panose="05000000000000000000" pitchFamily="2" charset="2"/>
              <a:buChar char="ü"/>
            </a:pPr>
            <a:endParaRPr lang="fr-FR" sz="20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0"/>
            <a:ext cx="18440400" cy="10287000"/>
          </a:xfrm>
          <a:prstGeom prst="rect">
            <a:avLst/>
          </a:prstGeom>
        </p:spPr>
      </p:pic>
      <p:sp>
        <p:nvSpPr>
          <p:cNvPr id="3" name="ZoneTexte 2"/>
          <p:cNvSpPr txBox="1"/>
          <p:nvPr/>
        </p:nvSpPr>
        <p:spPr>
          <a:xfrm>
            <a:off x="457200" y="1295400"/>
            <a:ext cx="9915525" cy="706755"/>
          </a:xfrm>
          <a:prstGeom prst="rect">
            <a:avLst/>
          </a:prstGeom>
          <a:noFill/>
        </p:spPr>
        <p:txBody>
          <a:bodyPr wrap="square" rtlCol="0">
            <a:spAutoFit/>
          </a:bodyPr>
          <a:lstStyle/>
          <a:p>
            <a:pPr marL="571500" indent="-571500">
              <a:buFont typeface="Wingdings" panose="05000000000000000000" pitchFamily="2" charset="2"/>
              <a:buChar char="v"/>
            </a:pPr>
            <a:r>
              <a:rPr lang="en-US" alt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Investment areas</a:t>
            </a:r>
            <a:endParaRPr 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5" name="ZoneTexte 4"/>
          <p:cNvSpPr txBox="1"/>
          <p:nvPr/>
        </p:nvSpPr>
        <p:spPr>
          <a:xfrm>
            <a:off x="457200" y="2002155"/>
            <a:ext cx="16840200" cy="8284845"/>
          </a:xfrm>
          <a:prstGeom prst="rect">
            <a:avLst/>
          </a:prstGeom>
          <a:noFill/>
        </p:spPr>
        <p:txBody>
          <a:bodyPr wrap="square">
            <a:noAutofit/>
          </a:bodyPr>
          <a:lstStyle/>
          <a:p>
            <a:pPr marR="56515" lvl="1" algn="just">
              <a:lnSpc>
                <a:spcPct val="150000"/>
              </a:lnSpc>
            </a:pPr>
            <a:r>
              <a:rPr lang="en-US" sz="3600" dirty="0">
                <a:sym typeface="+mn-ea"/>
              </a:rPr>
              <a:t>The most emblematic are those of:</a:t>
            </a:r>
            <a:endParaRPr lang="en-US" sz="3600" dirty="0"/>
          </a:p>
          <a:p>
            <a:pPr marL="1028700" marR="56515" lvl="1" indent="-571500" algn="just">
              <a:lnSpc>
                <a:spcPct val="150000"/>
              </a:lnSpc>
              <a:buFont typeface="Wingdings" panose="05000000000000000000" pitchFamily="2" charset="2"/>
              <a:buChar char="ü"/>
            </a:pPr>
            <a:r>
              <a:rPr lang="en-US" sz="3600" dirty="0">
                <a:sym typeface="+mn-ea"/>
              </a:rPr>
              <a:t> Agriculture (crop production and breeding),</a:t>
            </a:r>
            <a:endParaRPr lang="en-US" sz="3600" dirty="0"/>
          </a:p>
          <a:p>
            <a:pPr marL="1028700" marR="56515" lvl="1" indent="-571500" algn="just">
              <a:lnSpc>
                <a:spcPct val="150000"/>
              </a:lnSpc>
              <a:buFont typeface="Wingdings" panose="05000000000000000000" pitchFamily="2" charset="2"/>
              <a:buChar char="ü"/>
            </a:pPr>
            <a:r>
              <a:rPr lang="en-US" sz="3600" dirty="0">
                <a:sym typeface="+mn-ea"/>
              </a:rPr>
              <a:t> Burkina Faso has huge agricultural potential </a:t>
            </a:r>
            <a:endParaRPr lang="en-US" sz="3600" dirty="0"/>
          </a:p>
          <a:p>
            <a:pPr marL="1028700" marR="56515" lvl="1" indent="-571500" algn="just">
              <a:lnSpc>
                <a:spcPct val="150000"/>
              </a:lnSpc>
              <a:buFont typeface="Wingdings" panose="05000000000000000000" pitchFamily="2" charset="2"/>
              <a:buChar char="ü"/>
            </a:pPr>
            <a:r>
              <a:rPr lang="en-US" sz="3600" dirty="0">
                <a:sym typeface="+mn-ea"/>
              </a:rPr>
              <a:t>which is enough to attract any investor. </a:t>
            </a:r>
            <a:endParaRPr lang="en-US" sz="3600" dirty="0"/>
          </a:p>
          <a:p>
            <a:pPr marL="1028700" marR="56515" lvl="1" indent="-571500" algn="just">
              <a:lnSpc>
                <a:spcPct val="150000"/>
              </a:lnSpc>
              <a:buFont typeface="Wingdings" panose="05000000000000000000" pitchFamily="2" charset="2"/>
              <a:buChar char="ü"/>
            </a:pPr>
            <a:r>
              <a:rPr lang="en-US" sz="3600" dirty="0">
                <a:sym typeface="+mn-ea"/>
              </a:rPr>
              <a:t>The country is blessed with large arable lands,</a:t>
            </a:r>
            <a:endParaRPr lang="en-US" sz="3600" dirty="0"/>
          </a:p>
          <a:p>
            <a:pPr marL="1028700" marR="56515" lvl="1" indent="-571500" algn="just">
              <a:lnSpc>
                <a:spcPct val="150000"/>
              </a:lnSpc>
              <a:buFont typeface="Wingdings" panose="05000000000000000000" pitchFamily="2" charset="2"/>
              <a:buChar char="ü"/>
            </a:pPr>
            <a:r>
              <a:rPr lang="en-US" sz="3600" dirty="0">
                <a:sym typeface="+mn-ea"/>
              </a:rPr>
              <a:t> Excellent work force &amp; suitable climatic conditions. </a:t>
            </a:r>
            <a:endParaRPr lang="en-US" sz="3600" dirty="0"/>
          </a:p>
          <a:p>
            <a:pPr marL="1028700" marR="56515" lvl="1" indent="-571500" algn="just">
              <a:lnSpc>
                <a:spcPct val="150000"/>
              </a:lnSpc>
              <a:buFont typeface="Wingdings" panose="05000000000000000000" pitchFamily="2" charset="2"/>
              <a:buChar char="ü"/>
            </a:pPr>
            <a:r>
              <a:rPr lang="en-US" sz="3600" dirty="0">
                <a:sym typeface="+mn-ea"/>
              </a:rPr>
              <a:t>Agricultural production of Burkina Faso has immense opportunities</a:t>
            </a:r>
            <a:endParaRPr lang="en-US" sz="3600" dirty="0"/>
          </a:p>
          <a:p>
            <a:pPr marL="1028700" marR="56515" lvl="1" indent="-571500" algn="just">
              <a:lnSpc>
                <a:spcPct val="150000"/>
              </a:lnSpc>
              <a:buFont typeface="Wingdings" panose="05000000000000000000" pitchFamily="2" charset="2"/>
              <a:buChar char="ü"/>
            </a:pPr>
            <a:r>
              <a:rPr lang="en-US" sz="3600" dirty="0">
                <a:sym typeface="+mn-ea"/>
              </a:rPr>
              <a:t> and in turn the agribusiness also holds potential because of this reason.</a:t>
            </a:r>
            <a:endParaRPr lang="fr-FR" sz="36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wipe(down)">
                                      <p:cBhvr>
                                        <p:cTn id="43" dur="580">
                                          <p:stCondLst>
                                            <p:cond delay="0"/>
                                          </p:stCondLst>
                                        </p:cTn>
                                        <p:tgtEl>
                                          <p:spTgt spid="5">
                                            <p:txEl>
                                              <p:pRg st="1" end="1"/>
                                            </p:txEl>
                                          </p:spTgt>
                                        </p:tgtEl>
                                      </p:cBhvr>
                                    </p:animEffect>
                                    <p:anim calcmode="lin" valueType="num">
                                      <p:cBhvr>
                                        <p:cTn id="44"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1" end="1"/>
                                            </p:txEl>
                                          </p:spTgt>
                                        </p:tgtEl>
                                      </p:cBhvr>
                                      <p:to x="100000" y="60000"/>
                                    </p:animScale>
                                    <p:animScale>
                                      <p:cBhvr>
                                        <p:cTn id="50" dur="166" decel="50000">
                                          <p:stCondLst>
                                            <p:cond delay="676"/>
                                          </p:stCondLst>
                                        </p:cTn>
                                        <p:tgtEl>
                                          <p:spTgt spid="5">
                                            <p:txEl>
                                              <p:pRg st="1" end="1"/>
                                            </p:txEl>
                                          </p:spTgt>
                                        </p:tgtEl>
                                      </p:cBhvr>
                                      <p:to x="100000" y="100000"/>
                                    </p:animScale>
                                    <p:animScale>
                                      <p:cBhvr>
                                        <p:cTn id="51" dur="26">
                                          <p:stCondLst>
                                            <p:cond delay="1312"/>
                                          </p:stCondLst>
                                        </p:cTn>
                                        <p:tgtEl>
                                          <p:spTgt spid="5">
                                            <p:txEl>
                                              <p:pRg st="1" end="1"/>
                                            </p:txEl>
                                          </p:spTgt>
                                        </p:tgtEl>
                                      </p:cBhvr>
                                      <p:to x="100000" y="80000"/>
                                    </p:animScale>
                                    <p:animScale>
                                      <p:cBhvr>
                                        <p:cTn id="52" dur="166" decel="50000">
                                          <p:stCondLst>
                                            <p:cond delay="1338"/>
                                          </p:stCondLst>
                                        </p:cTn>
                                        <p:tgtEl>
                                          <p:spTgt spid="5">
                                            <p:txEl>
                                              <p:pRg st="1" end="1"/>
                                            </p:txEl>
                                          </p:spTgt>
                                        </p:tgtEl>
                                      </p:cBhvr>
                                      <p:to x="100000" y="100000"/>
                                    </p:animScale>
                                    <p:animScale>
                                      <p:cBhvr>
                                        <p:cTn id="53" dur="26">
                                          <p:stCondLst>
                                            <p:cond delay="1642"/>
                                          </p:stCondLst>
                                        </p:cTn>
                                        <p:tgtEl>
                                          <p:spTgt spid="5">
                                            <p:txEl>
                                              <p:pRg st="1" end="1"/>
                                            </p:txEl>
                                          </p:spTgt>
                                        </p:tgtEl>
                                      </p:cBhvr>
                                      <p:to x="100000" y="90000"/>
                                    </p:animScale>
                                    <p:animScale>
                                      <p:cBhvr>
                                        <p:cTn id="54" dur="166" decel="50000">
                                          <p:stCondLst>
                                            <p:cond delay="1668"/>
                                          </p:stCondLst>
                                        </p:cTn>
                                        <p:tgtEl>
                                          <p:spTgt spid="5">
                                            <p:txEl>
                                              <p:pRg st="1" end="1"/>
                                            </p:txEl>
                                          </p:spTgt>
                                        </p:tgtEl>
                                      </p:cBhvr>
                                      <p:to x="100000" y="100000"/>
                                    </p:animScale>
                                    <p:animScale>
                                      <p:cBhvr>
                                        <p:cTn id="55" dur="26">
                                          <p:stCondLst>
                                            <p:cond delay="1808"/>
                                          </p:stCondLst>
                                        </p:cTn>
                                        <p:tgtEl>
                                          <p:spTgt spid="5">
                                            <p:txEl>
                                              <p:pRg st="1" end="1"/>
                                            </p:txEl>
                                          </p:spTgt>
                                        </p:tgtEl>
                                      </p:cBhvr>
                                      <p:to x="100000" y="95000"/>
                                    </p:animScale>
                                    <p:animScale>
                                      <p:cBhvr>
                                        <p:cTn id="56" dur="166" decel="50000">
                                          <p:stCondLst>
                                            <p:cond delay="1834"/>
                                          </p:stCondLst>
                                        </p:cTn>
                                        <p:tgtEl>
                                          <p:spTgt spid="5">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wipe(down)">
                                      <p:cBhvr>
                                        <p:cTn id="61" dur="580">
                                          <p:stCondLst>
                                            <p:cond delay="0"/>
                                          </p:stCondLst>
                                        </p:cTn>
                                        <p:tgtEl>
                                          <p:spTgt spid="5">
                                            <p:txEl>
                                              <p:pRg st="2" end="2"/>
                                            </p:txEl>
                                          </p:spTgt>
                                        </p:tgtEl>
                                      </p:cBhvr>
                                    </p:animEffect>
                                    <p:anim calcmode="lin" valueType="num">
                                      <p:cBhvr>
                                        <p:cTn id="62"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2" end="2"/>
                                            </p:txEl>
                                          </p:spTgt>
                                        </p:tgtEl>
                                      </p:cBhvr>
                                      <p:to x="100000" y="60000"/>
                                    </p:animScale>
                                    <p:animScale>
                                      <p:cBhvr>
                                        <p:cTn id="68" dur="166" decel="50000">
                                          <p:stCondLst>
                                            <p:cond delay="676"/>
                                          </p:stCondLst>
                                        </p:cTn>
                                        <p:tgtEl>
                                          <p:spTgt spid="5">
                                            <p:txEl>
                                              <p:pRg st="2" end="2"/>
                                            </p:txEl>
                                          </p:spTgt>
                                        </p:tgtEl>
                                      </p:cBhvr>
                                      <p:to x="100000" y="100000"/>
                                    </p:animScale>
                                    <p:animScale>
                                      <p:cBhvr>
                                        <p:cTn id="69" dur="26">
                                          <p:stCondLst>
                                            <p:cond delay="1312"/>
                                          </p:stCondLst>
                                        </p:cTn>
                                        <p:tgtEl>
                                          <p:spTgt spid="5">
                                            <p:txEl>
                                              <p:pRg st="2" end="2"/>
                                            </p:txEl>
                                          </p:spTgt>
                                        </p:tgtEl>
                                      </p:cBhvr>
                                      <p:to x="100000" y="80000"/>
                                    </p:animScale>
                                    <p:animScale>
                                      <p:cBhvr>
                                        <p:cTn id="70" dur="166" decel="50000">
                                          <p:stCondLst>
                                            <p:cond delay="1338"/>
                                          </p:stCondLst>
                                        </p:cTn>
                                        <p:tgtEl>
                                          <p:spTgt spid="5">
                                            <p:txEl>
                                              <p:pRg st="2" end="2"/>
                                            </p:txEl>
                                          </p:spTgt>
                                        </p:tgtEl>
                                      </p:cBhvr>
                                      <p:to x="100000" y="100000"/>
                                    </p:animScale>
                                    <p:animScale>
                                      <p:cBhvr>
                                        <p:cTn id="71" dur="26">
                                          <p:stCondLst>
                                            <p:cond delay="1642"/>
                                          </p:stCondLst>
                                        </p:cTn>
                                        <p:tgtEl>
                                          <p:spTgt spid="5">
                                            <p:txEl>
                                              <p:pRg st="2" end="2"/>
                                            </p:txEl>
                                          </p:spTgt>
                                        </p:tgtEl>
                                      </p:cBhvr>
                                      <p:to x="100000" y="90000"/>
                                    </p:animScale>
                                    <p:animScale>
                                      <p:cBhvr>
                                        <p:cTn id="72" dur="166" decel="50000">
                                          <p:stCondLst>
                                            <p:cond delay="1668"/>
                                          </p:stCondLst>
                                        </p:cTn>
                                        <p:tgtEl>
                                          <p:spTgt spid="5">
                                            <p:txEl>
                                              <p:pRg st="2" end="2"/>
                                            </p:txEl>
                                          </p:spTgt>
                                        </p:tgtEl>
                                      </p:cBhvr>
                                      <p:to x="100000" y="100000"/>
                                    </p:animScale>
                                    <p:animScale>
                                      <p:cBhvr>
                                        <p:cTn id="73" dur="26">
                                          <p:stCondLst>
                                            <p:cond delay="1808"/>
                                          </p:stCondLst>
                                        </p:cTn>
                                        <p:tgtEl>
                                          <p:spTgt spid="5">
                                            <p:txEl>
                                              <p:pRg st="2" end="2"/>
                                            </p:txEl>
                                          </p:spTgt>
                                        </p:tgtEl>
                                      </p:cBhvr>
                                      <p:to x="100000" y="95000"/>
                                    </p:animScale>
                                    <p:animScale>
                                      <p:cBhvr>
                                        <p:cTn id="74" dur="166" decel="50000">
                                          <p:stCondLst>
                                            <p:cond delay="1834"/>
                                          </p:stCondLst>
                                        </p:cTn>
                                        <p:tgtEl>
                                          <p:spTgt spid="5">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Effect transition="in" filter="wipe(down)">
                                      <p:cBhvr>
                                        <p:cTn id="79" dur="580">
                                          <p:stCondLst>
                                            <p:cond delay="0"/>
                                          </p:stCondLst>
                                        </p:cTn>
                                        <p:tgtEl>
                                          <p:spTgt spid="5">
                                            <p:txEl>
                                              <p:pRg st="3" end="3"/>
                                            </p:txEl>
                                          </p:spTgt>
                                        </p:tgtEl>
                                      </p:cBhvr>
                                    </p:animEffect>
                                    <p:anim calcmode="lin" valueType="num">
                                      <p:cBhvr>
                                        <p:cTn id="80"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3" end="3"/>
                                            </p:txEl>
                                          </p:spTgt>
                                        </p:tgtEl>
                                      </p:cBhvr>
                                      <p:to x="100000" y="60000"/>
                                    </p:animScale>
                                    <p:animScale>
                                      <p:cBhvr>
                                        <p:cTn id="86" dur="166" decel="50000">
                                          <p:stCondLst>
                                            <p:cond delay="676"/>
                                          </p:stCondLst>
                                        </p:cTn>
                                        <p:tgtEl>
                                          <p:spTgt spid="5">
                                            <p:txEl>
                                              <p:pRg st="3" end="3"/>
                                            </p:txEl>
                                          </p:spTgt>
                                        </p:tgtEl>
                                      </p:cBhvr>
                                      <p:to x="100000" y="100000"/>
                                    </p:animScale>
                                    <p:animScale>
                                      <p:cBhvr>
                                        <p:cTn id="87" dur="26">
                                          <p:stCondLst>
                                            <p:cond delay="1312"/>
                                          </p:stCondLst>
                                        </p:cTn>
                                        <p:tgtEl>
                                          <p:spTgt spid="5">
                                            <p:txEl>
                                              <p:pRg st="3" end="3"/>
                                            </p:txEl>
                                          </p:spTgt>
                                        </p:tgtEl>
                                      </p:cBhvr>
                                      <p:to x="100000" y="80000"/>
                                    </p:animScale>
                                    <p:animScale>
                                      <p:cBhvr>
                                        <p:cTn id="88" dur="166" decel="50000">
                                          <p:stCondLst>
                                            <p:cond delay="1338"/>
                                          </p:stCondLst>
                                        </p:cTn>
                                        <p:tgtEl>
                                          <p:spTgt spid="5">
                                            <p:txEl>
                                              <p:pRg st="3" end="3"/>
                                            </p:txEl>
                                          </p:spTgt>
                                        </p:tgtEl>
                                      </p:cBhvr>
                                      <p:to x="100000" y="100000"/>
                                    </p:animScale>
                                    <p:animScale>
                                      <p:cBhvr>
                                        <p:cTn id="89" dur="26">
                                          <p:stCondLst>
                                            <p:cond delay="1642"/>
                                          </p:stCondLst>
                                        </p:cTn>
                                        <p:tgtEl>
                                          <p:spTgt spid="5">
                                            <p:txEl>
                                              <p:pRg st="3" end="3"/>
                                            </p:txEl>
                                          </p:spTgt>
                                        </p:tgtEl>
                                      </p:cBhvr>
                                      <p:to x="100000" y="90000"/>
                                    </p:animScale>
                                    <p:animScale>
                                      <p:cBhvr>
                                        <p:cTn id="90" dur="166" decel="50000">
                                          <p:stCondLst>
                                            <p:cond delay="1668"/>
                                          </p:stCondLst>
                                        </p:cTn>
                                        <p:tgtEl>
                                          <p:spTgt spid="5">
                                            <p:txEl>
                                              <p:pRg st="3" end="3"/>
                                            </p:txEl>
                                          </p:spTgt>
                                        </p:tgtEl>
                                      </p:cBhvr>
                                      <p:to x="100000" y="100000"/>
                                    </p:animScale>
                                    <p:animScale>
                                      <p:cBhvr>
                                        <p:cTn id="91" dur="26">
                                          <p:stCondLst>
                                            <p:cond delay="1808"/>
                                          </p:stCondLst>
                                        </p:cTn>
                                        <p:tgtEl>
                                          <p:spTgt spid="5">
                                            <p:txEl>
                                              <p:pRg st="3" end="3"/>
                                            </p:txEl>
                                          </p:spTgt>
                                        </p:tgtEl>
                                      </p:cBhvr>
                                      <p:to x="100000" y="95000"/>
                                    </p:animScale>
                                    <p:animScale>
                                      <p:cBhvr>
                                        <p:cTn id="92" dur="166" decel="50000">
                                          <p:stCondLst>
                                            <p:cond delay="1834"/>
                                          </p:stCondLst>
                                        </p:cTn>
                                        <p:tgtEl>
                                          <p:spTgt spid="5">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5">
                                            <p:txEl>
                                              <p:pRg st="4" end="4"/>
                                            </p:txEl>
                                          </p:spTgt>
                                        </p:tgtEl>
                                        <p:attrNameLst>
                                          <p:attrName>style.visibility</p:attrName>
                                        </p:attrNameLst>
                                      </p:cBhvr>
                                      <p:to>
                                        <p:strVal val="visible"/>
                                      </p:to>
                                    </p:set>
                                    <p:animEffect transition="in" filter="wipe(down)">
                                      <p:cBhvr>
                                        <p:cTn id="97" dur="580">
                                          <p:stCondLst>
                                            <p:cond delay="0"/>
                                          </p:stCondLst>
                                        </p:cTn>
                                        <p:tgtEl>
                                          <p:spTgt spid="5">
                                            <p:txEl>
                                              <p:pRg st="4" end="4"/>
                                            </p:txEl>
                                          </p:spTgt>
                                        </p:tgtEl>
                                      </p:cBhvr>
                                    </p:animEffect>
                                    <p:anim calcmode="lin" valueType="num">
                                      <p:cBhvr>
                                        <p:cTn id="98"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4" end="4"/>
                                            </p:txEl>
                                          </p:spTgt>
                                        </p:tgtEl>
                                      </p:cBhvr>
                                      <p:to x="100000" y="60000"/>
                                    </p:animScale>
                                    <p:animScale>
                                      <p:cBhvr>
                                        <p:cTn id="104" dur="166" decel="50000">
                                          <p:stCondLst>
                                            <p:cond delay="676"/>
                                          </p:stCondLst>
                                        </p:cTn>
                                        <p:tgtEl>
                                          <p:spTgt spid="5">
                                            <p:txEl>
                                              <p:pRg st="4" end="4"/>
                                            </p:txEl>
                                          </p:spTgt>
                                        </p:tgtEl>
                                      </p:cBhvr>
                                      <p:to x="100000" y="100000"/>
                                    </p:animScale>
                                    <p:animScale>
                                      <p:cBhvr>
                                        <p:cTn id="105" dur="26">
                                          <p:stCondLst>
                                            <p:cond delay="1312"/>
                                          </p:stCondLst>
                                        </p:cTn>
                                        <p:tgtEl>
                                          <p:spTgt spid="5">
                                            <p:txEl>
                                              <p:pRg st="4" end="4"/>
                                            </p:txEl>
                                          </p:spTgt>
                                        </p:tgtEl>
                                      </p:cBhvr>
                                      <p:to x="100000" y="80000"/>
                                    </p:animScale>
                                    <p:animScale>
                                      <p:cBhvr>
                                        <p:cTn id="106" dur="166" decel="50000">
                                          <p:stCondLst>
                                            <p:cond delay="1338"/>
                                          </p:stCondLst>
                                        </p:cTn>
                                        <p:tgtEl>
                                          <p:spTgt spid="5">
                                            <p:txEl>
                                              <p:pRg st="4" end="4"/>
                                            </p:txEl>
                                          </p:spTgt>
                                        </p:tgtEl>
                                      </p:cBhvr>
                                      <p:to x="100000" y="100000"/>
                                    </p:animScale>
                                    <p:animScale>
                                      <p:cBhvr>
                                        <p:cTn id="107" dur="26">
                                          <p:stCondLst>
                                            <p:cond delay="1642"/>
                                          </p:stCondLst>
                                        </p:cTn>
                                        <p:tgtEl>
                                          <p:spTgt spid="5">
                                            <p:txEl>
                                              <p:pRg st="4" end="4"/>
                                            </p:txEl>
                                          </p:spTgt>
                                        </p:tgtEl>
                                      </p:cBhvr>
                                      <p:to x="100000" y="90000"/>
                                    </p:animScale>
                                    <p:animScale>
                                      <p:cBhvr>
                                        <p:cTn id="108" dur="166" decel="50000">
                                          <p:stCondLst>
                                            <p:cond delay="1668"/>
                                          </p:stCondLst>
                                        </p:cTn>
                                        <p:tgtEl>
                                          <p:spTgt spid="5">
                                            <p:txEl>
                                              <p:pRg st="4" end="4"/>
                                            </p:txEl>
                                          </p:spTgt>
                                        </p:tgtEl>
                                      </p:cBhvr>
                                      <p:to x="100000" y="100000"/>
                                    </p:animScale>
                                    <p:animScale>
                                      <p:cBhvr>
                                        <p:cTn id="109" dur="26">
                                          <p:stCondLst>
                                            <p:cond delay="1808"/>
                                          </p:stCondLst>
                                        </p:cTn>
                                        <p:tgtEl>
                                          <p:spTgt spid="5">
                                            <p:txEl>
                                              <p:pRg st="4" end="4"/>
                                            </p:txEl>
                                          </p:spTgt>
                                        </p:tgtEl>
                                      </p:cBhvr>
                                      <p:to x="100000" y="95000"/>
                                    </p:animScale>
                                    <p:animScale>
                                      <p:cBhvr>
                                        <p:cTn id="110" dur="166" decel="50000">
                                          <p:stCondLst>
                                            <p:cond delay="1834"/>
                                          </p:stCondLst>
                                        </p:cTn>
                                        <p:tgtEl>
                                          <p:spTgt spid="5">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5">
                                            <p:txEl>
                                              <p:pRg st="5" end="5"/>
                                            </p:txEl>
                                          </p:spTgt>
                                        </p:tgtEl>
                                        <p:attrNameLst>
                                          <p:attrName>style.visibility</p:attrName>
                                        </p:attrNameLst>
                                      </p:cBhvr>
                                      <p:to>
                                        <p:strVal val="visible"/>
                                      </p:to>
                                    </p:set>
                                    <p:animEffect transition="in" filter="wipe(down)">
                                      <p:cBhvr>
                                        <p:cTn id="115" dur="580">
                                          <p:stCondLst>
                                            <p:cond delay="0"/>
                                          </p:stCondLst>
                                        </p:cTn>
                                        <p:tgtEl>
                                          <p:spTgt spid="5">
                                            <p:txEl>
                                              <p:pRg st="5" end="5"/>
                                            </p:txEl>
                                          </p:spTgt>
                                        </p:tgtEl>
                                      </p:cBhvr>
                                    </p:animEffect>
                                    <p:anim calcmode="lin" valueType="num">
                                      <p:cBhvr>
                                        <p:cTn id="116"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5">
                                            <p:txEl>
                                              <p:pRg st="5" end="5"/>
                                            </p:txEl>
                                          </p:spTgt>
                                        </p:tgtEl>
                                      </p:cBhvr>
                                      <p:to x="100000" y="60000"/>
                                    </p:animScale>
                                    <p:animScale>
                                      <p:cBhvr>
                                        <p:cTn id="122" dur="166" decel="50000">
                                          <p:stCondLst>
                                            <p:cond delay="676"/>
                                          </p:stCondLst>
                                        </p:cTn>
                                        <p:tgtEl>
                                          <p:spTgt spid="5">
                                            <p:txEl>
                                              <p:pRg st="5" end="5"/>
                                            </p:txEl>
                                          </p:spTgt>
                                        </p:tgtEl>
                                      </p:cBhvr>
                                      <p:to x="100000" y="100000"/>
                                    </p:animScale>
                                    <p:animScale>
                                      <p:cBhvr>
                                        <p:cTn id="123" dur="26">
                                          <p:stCondLst>
                                            <p:cond delay="1312"/>
                                          </p:stCondLst>
                                        </p:cTn>
                                        <p:tgtEl>
                                          <p:spTgt spid="5">
                                            <p:txEl>
                                              <p:pRg st="5" end="5"/>
                                            </p:txEl>
                                          </p:spTgt>
                                        </p:tgtEl>
                                      </p:cBhvr>
                                      <p:to x="100000" y="80000"/>
                                    </p:animScale>
                                    <p:animScale>
                                      <p:cBhvr>
                                        <p:cTn id="124" dur="166" decel="50000">
                                          <p:stCondLst>
                                            <p:cond delay="1338"/>
                                          </p:stCondLst>
                                        </p:cTn>
                                        <p:tgtEl>
                                          <p:spTgt spid="5">
                                            <p:txEl>
                                              <p:pRg st="5" end="5"/>
                                            </p:txEl>
                                          </p:spTgt>
                                        </p:tgtEl>
                                      </p:cBhvr>
                                      <p:to x="100000" y="100000"/>
                                    </p:animScale>
                                    <p:animScale>
                                      <p:cBhvr>
                                        <p:cTn id="125" dur="26">
                                          <p:stCondLst>
                                            <p:cond delay="1642"/>
                                          </p:stCondLst>
                                        </p:cTn>
                                        <p:tgtEl>
                                          <p:spTgt spid="5">
                                            <p:txEl>
                                              <p:pRg st="5" end="5"/>
                                            </p:txEl>
                                          </p:spTgt>
                                        </p:tgtEl>
                                      </p:cBhvr>
                                      <p:to x="100000" y="90000"/>
                                    </p:animScale>
                                    <p:animScale>
                                      <p:cBhvr>
                                        <p:cTn id="126" dur="166" decel="50000">
                                          <p:stCondLst>
                                            <p:cond delay="1668"/>
                                          </p:stCondLst>
                                        </p:cTn>
                                        <p:tgtEl>
                                          <p:spTgt spid="5">
                                            <p:txEl>
                                              <p:pRg st="5" end="5"/>
                                            </p:txEl>
                                          </p:spTgt>
                                        </p:tgtEl>
                                      </p:cBhvr>
                                      <p:to x="100000" y="100000"/>
                                    </p:animScale>
                                    <p:animScale>
                                      <p:cBhvr>
                                        <p:cTn id="127" dur="26">
                                          <p:stCondLst>
                                            <p:cond delay="1808"/>
                                          </p:stCondLst>
                                        </p:cTn>
                                        <p:tgtEl>
                                          <p:spTgt spid="5">
                                            <p:txEl>
                                              <p:pRg st="5" end="5"/>
                                            </p:txEl>
                                          </p:spTgt>
                                        </p:tgtEl>
                                      </p:cBhvr>
                                      <p:to x="100000" y="95000"/>
                                    </p:animScale>
                                    <p:animScale>
                                      <p:cBhvr>
                                        <p:cTn id="128" dur="166" decel="50000">
                                          <p:stCondLst>
                                            <p:cond delay="1834"/>
                                          </p:stCondLst>
                                        </p:cTn>
                                        <p:tgtEl>
                                          <p:spTgt spid="5">
                                            <p:txEl>
                                              <p:pRg st="5" end="5"/>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5">
                                            <p:txEl>
                                              <p:pRg st="6" end="6"/>
                                            </p:txEl>
                                          </p:spTgt>
                                        </p:tgtEl>
                                        <p:attrNameLst>
                                          <p:attrName>style.visibility</p:attrName>
                                        </p:attrNameLst>
                                      </p:cBhvr>
                                      <p:to>
                                        <p:strVal val="visible"/>
                                      </p:to>
                                    </p:set>
                                    <p:animEffect transition="in" filter="wipe(down)">
                                      <p:cBhvr>
                                        <p:cTn id="133" dur="580">
                                          <p:stCondLst>
                                            <p:cond delay="0"/>
                                          </p:stCondLst>
                                        </p:cTn>
                                        <p:tgtEl>
                                          <p:spTgt spid="5">
                                            <p:txEl>
                                              <p:pRg st="6" end="6"/>
                                            </p:txEl>
                                          </p:spTgt>
                                        </p:tgtEl>
                                      </p:cBhvr>
                                    </p:animEffect>
                                    <p:anim calcmode="lin" valueType="num">
                                      <p:cBhvr>
                                        <p:cTn id="134"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5">
                                            <p:txEl>
                                              <p:pRg st="6" end="6"/>
                                            </p:txEl>
                                          </p:spTgt>
                                        </p:tgtEl>
                                      </p:cBhvr>
                                      <p:to x="100000" y="60000"/>
                                    </p:animScale>
                                    <p:animScale>
                                      <p:cBhvr>
                                        <p:cTn id="140" dur="166" decel="50000">
                                          <p:stCondLst>
                                            <p:cond delay="676"/>
                                          </p:stCondLst>
                                        </p:cTn>
                                        <p:tgtEl>
                                          <p:spTgt spid="5">
                                            <p:txEl>
                                              <p:pRg st="6" end="6"/>
                                            </p:txEl>
                                          </p:spTgt>
                                        </p:tgtEl>
                                      </p:cBhvr>
                                      <p:to x="100000" y="100000"/>
                                    </p:animScale>
                                    <p:animScale>
                                      <p:cBhvr>
                                        <p:cTn id="141" dur="26">
                                          <p:stCondLst>
                                            <p:cond delay="1312"/>
                                          </p:stCondLst>
                                        </p:cTn>
                                        <p:tgtEl>
                                          <p:spTgt spid="5">
                                            <p:txEl>
                                              <p:pRg st="6" end="6"/>
                                            </p:txEl>
                                          </p:spTgt>
                                        </p:tgtEl>
                                      </p:cBhvr>
                                      <p:to x="100000" y="80000"/>
                                    </p:animScale>
                                    <p:animScale>
                                      <p:cBhvr>
                                        <p:cTn id="142" dur="166" decel="50000">
                                          <p:stCondLst>
                                            <p:cond delay="1338"/>
                                          </p:stCondLst>
                                        </p:cTn>
                                        <p:tgtEl>
                                          <p:spTgt spid="5">
                                            <p:txEl>
                                              <p:pRg st="6" end="6"/>
                                            </p:txEl>
                                          </p:spTgt>
                                        </p:tgtEl>
                                      </p:cBhvr>
                                      <p:to x="100000" y="100000"/>
                                    </p:animScale>
                                    <p:animScale>
                                      <p:cBhvr>
                                        <p:cTn id="143" dur="26">
                                          <p:stCondLst>
                                            <p:cond delay="1642"/>
                                          </p:stCondLst>
                                        </p:cTn>
                                        <p:tgtEl>
                                          <p:spTgt spid="5">
                                            <p:txEl>
                                              <p:pRg st="6" end="6"/>
                                            </p:txEl>
                                          </p:spTgt>
                                        </p:tgtEl>
                                      </p:cBhvr>
                                      <p:to x="100000" y="90000"/>
                                    </p:animScale>
                                    <p:animScale>
                                      <p:cBhvr>
                                        <p:cTn id="144" dur="166" decel="50000">
                                          <p:stCondLst>
                                            <p:cond delay="1668"/>
                                          </p:stCondLst>
                                        </p:cTn>
                                        <p:tgtEl>
                                          <p:spTgt spid="5">
                                            <p:txEl>
                                              <p:pRg st="6" end="6"/>
                                            </p:txEl>
                                          </p:spTgt>
                                        </p:tgtEl>
                                      </p:cBhvr>
                                      <p:to x="100000" y="100000"/>
                                    </p:animScale>
                                    <p:animScale>
                                      <p:cBhvr>
                                        <p:cTn id="145" dur="26">
                                          <p:stCondLst>
                                            <p:cond delay="1808"/>
                                          </p:stCondLst>
                                        </p:cTn>
                                        <p:tgtEl>
                                          <p:spTgt spid="5">
                                            <p:txEl>
                                              <p:pRg st="6" end="6"/>
                                            </p:txEl>
                                          </p:spTgt>
                                        </p:tgtEl>
                                      </p:cBhvr>
                                      <p:to x="100000" y="95000"/>
                                    </p:animScale>
                                    <p:animScale>
                                      <p:cBhvr>
                                        <p:cTn id="146" dur="166" decel="50000">
                                          <p:stCondLst>
                                            <p:cond delay="1834"/>
                                          </p:stCondLst>
                                        </p:cTn>
                                        <p:tgtEl>
                                          <p:spTgt spid="5">
                                            <p:txEl>
                                              <p:pRg st="6" end="6"/>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5">
                                            <p:txEl>
                                              <p:pRg st="7" end="7"/>
                                            </p:txEl>
                                          </p:spTgt>
                                        </p:tgtEl>
                                        <p:attrNameLst>
                                          <p:attrName>style.visibility</p:attrName>
                                        </p:attrNameLst>
                                      </p:cBhvr>
                                      <p:to>
                                        <p:strVal val="visible"/>
                                      </p:to>
                                    </p:set>
                                    <p:animEffect transition="in" filter="wipe(down)">
                                      <p:cBhvr>
                                        <p:cTn id="151" dur="580">
                                          <p:stCondLst>
                                            <p:cond delay="0"/>
                                          </p:stCondLst>
                                        </p:cTn>
                                        <p:tgtEl>
                                          <p:spTgt spid="5">
                                            <p:txEl>
                                              <p:pRg st="7" end="7"/>
                                            </p:txEl>
                                          </p:spTgt>
                                        </p:tgtEl>
                                      </p:cBhvr>
                                    </p:animEffect>
                                    <p:anim calcmode="lin" valueType="num">
                                      <p:cBhvr>
                                        <p:cTn id="152"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5">
                                            <p:txEl>
                                              <p:pRg st="7" end="7"/>
                                            </p:txEl>
                                          </p:spTgt>
                                        </p:tgtEl>
                                      </p:cBhvr>
                                      <p:to x="100000" y="60000"/>
                                    </p:animScale>
                                    <p:animScale>
                                      <p:cBhvr>
                                        <p:cTn id="158" dur="166" decel="50000">
                                          <p:stCondLst>
                                            <p:cond delay="676"/>
                                          </p:stCondLst>
                                        </p:cTn>
                                        <p:tgtEl>
                                          <p:spTgt spid="5">
                                            <p:txEl>
                                              <p:pRg st="7" end="7"/>
                                            </p:txEl>
                                          </p:spTgt>
                                        </p:tgtEl>
                                      </p:cBhvr>
                                      <p:to x="100000" y="100000"/>
                                    </p:animScale>
                                    <p:animScale>
                                      <p:cBhvr>
                                        <p:cTn id="159" dur="26">
                                          <p:stCondLst>
                                            <p:cond delay="1312"/>
                                          </p:stCondLst>
                                        </p:cTn>
                                        <p:tgtEl>
                                          <p:spTgt spid="5">
                                            <p:txEl>
                                              <p:pRg st="7" end="7"/>
                                            </p:txEl>
                                          </p:spTgt>
                                        </p:tgtEl>
                                      </p:cBhvr>
                                      <p:to x="100000" y="80000"/>
                                    </p:animScale>
                                    <p:animScale>
                                      <p:cBhvr>
                                        <p:cTn id="160" dur="166" decel="50000">
                                          <p:stCondLst>
                                            <p:cond delay="1338"/>
                                          </p:stCondLst>
                                        </p:cTn>
                                        <p:tgtEl>
                                          <p:spTgt spid="5">
                                            <p:txEl>
                                              <p:pRg st="7" end="7"/>
                                            </p:txEl>
                                          </p:spTgt>
                                        </p:tgtEl>
                                      </p:cBhvr>
                                      <p:to x="100000" y="100000"/>
                                    </p:animScale>
                                    <p:animScale>
                                      <p:cBhvr>
                                        <p:cTn id="161" dur="26">
                                          <p:stCondLst>
                                            <p:cond delay="1642"/>
                                          </p:stCondLst>
                                        </p:cTn>
                                        <p:tgtEl>
                                          <p:spTgt spid="5">
                                            <p:txEl>
                                              <p:pRg st="7" end="7"/>
                                            </p:txEl>
                                          </p:spTgt>
                                        </p:tgtEl>
                                      </p:cBhvr>
                                      <p:to x="100000" y="90000"/>
                                    </p:animScale>
                                    <p:animScale>
                                      <p:cBhvr>
                                        <p:cTn id="162" dur="166" decel="50000">
                                          <p:stCondLst>
                                            <p:cond delay="1668"/>
                                          </p:stCondLst>
                                        </p:cTn>
                                        <p:tgtEl>
                                          <p:spTgt spid="5">
                                            <p:txEl>
                                              <p:pRg st="7" end="7"/>
                                            </p:txEl>
                                          </p:spTgt>
                                        </p:tgtEl>
                                      </p:cBhvr>
                                      <p:to x="100000" y="100000"/>
                                    </p:animScale>
                                    <p:animScale>
                                      <p:cBhvr>
                                        <p:cTn id="163" dur="26">
                                          <p:stCondLst>
                                            <p:cond delay="1808"/>
                                          </p:stCondLst>
                                        </p:cTn>
                                        <p:tgtEl>
                                          <p:spTgt spid="5">
                                            <p:txEl>
                                              <p:pRg st="7" end="7"/>
                                            </p:txEl>
                                          </p:spTgt>
                                        </p:tgtEl>
                                      </p:cBhvr>
                                      <p:to x="100000" y="95000"/>
                                    </p:animScale>
                                    <p:animScale>
                                      <p:cBhvr>
                                        <p:cTn id="164" dur="166" decel="50000">
                                          <p:stCondLst>
                                            <p:cond delay="1834"/>
                                          </p:stCondLst>
                                        </p:cTn>
                                        <p:tgtEl>
                                          <p:spTgt spid="5">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0"/>
            <a:ext cx="18440400" cy="10287000"/>
          </a:xfrm>
          <a:prstGeom prst="rect">
            <a:avLst/>
          </a:prstGeom>
        </p:spPr>
      </p:pic>
      <p:sp>
        <p:nvSpPr>
          <p:cNvPr id="3" name="ZoneTexte 2"/>
          <p:cNvSpPr txBox="1"/>
          <p:nvPr/>
        </p:nvSpPr>
        <p:spPr>
          <a:xfrm>
            <a:off x="457200" y="1295400"/>
            <a:ext cx="9915525" cy="1322070"/>
          </a:xfrm>
          <a:prstGeom prst="rect">
            <a:avLst/>
          </a:prstGeom>
          <a:noFill/>
        </p:spPr>
        <p:txBody>
          <a:bodyPr wrap="square" rtlCol="0">
            <a:spAutoFit/>
          </a:bodyPr>
          <a:lstStyle/>
          <a:p>
            <a:pPr marL="571500" indent="-571500">
              <a:buFont typeface="Wingdings" panose="05000000000000000000" pitchFamily="2" charset="2"/>
              <a:buChar char="v"/>
            </a:pPr>
            <a:r>
              <a:rPr lang="en-US" alt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sym typeface="+mn-ea"/>
              </a:rPr>
              <a:t>AREAS FOR INVESTMENT IN BURKINA FASO</a:t>
            </a:r>
            <a:endParaRPr 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5" name="ZoneTexte 4"/>
          <p:cNvSpPr txBox="1"/>
          <p:nvPr/>
        </p:nvSpPr>
        <p:spPr>
          <a:xfrm>
            <a:off x="457200" y="2600152"/>
            <a:ext cx="16840200" cy="6962948"/>
          </a:xfrm>
          <a:prstGeom prst="rect">
            <a:avLst/>
          </a:prstGeom>
          <a:noFill/>
        </p:spPr>
        <p:txBody>
          <a:bodyPr wrap="square">
            <a:noAutofit/>
          </a:bodyPr>
          <a:lstStyle/>
          <a:p>
            <a:pPr marL="342900" lvl="0" indent="-342900" algn="l">
              <a:lnSpc>
                <a:spcPct val="115000"/>
              </a:lnSpc>
              <a:spcAft>
                <a:spcPts val="800"/>
              </a:spcAft>
            </a:pPr>
            <a:endParaRPr lang="en-US" sz="2400" b="1" i="1" dirty="0">
              <a:sym typeface="+mn-ea"/>
            </a:endParaRPr>
          </a:p>
          <a:p>
            <a:pPr marL="342900" lvl="0" indent="-342900" algn="l">
              <a:lnSpc>
                <a:spcPct val="115000"/>
              </a:lnSpc>
              <a:spcAft>
                <a:spcPts val="800"/>
              </a:spcAft>
            </a:pPr>
            <a:endParaRPr lang="en-US" sz="2400" b="1" i="1" dirty="0">
              <a:sym typeface="+mn-ea"/>
            </a:endParaRPr>
          </a:p>
          <a:p>
            <a:pPr marL="342900" lvl="0" indent="-342900" algn="l">
              <a:lnSpc>
                <a:spcPct val="115000"/>
              </a:lnSpc>
              <a:spcAft>
                <a:spcPts val="800"/>
              </a:spcAft>
            </a:pPr>
            <a:r>
              <a:rPr lang="en-US" sz="6600" b="1" i="1" dirty="0">
                <a:sym typeface="+mn-ea"/>
              </a:rPr>
              <a:t>ICT</a:t>
            </a:r>
            <a:r>
              <a:rPr lang="en-US" sz="3200" dirty="0">
                <a:sym typeface="+mn-ea"/>
              </a:rPr>
              <a:t>– </a:t>
            </a:r>
            <a:endParaRPr lang="en-US" sz="3200" dirty="0"/>
          </a:p>
          <a:p>
            <a:pPr marL="342900" lvl="0" indent="-342900" algn="l">
              <a:lnSpc>
                <a:spcPct val="115000"/>
              </a:lnSpc>
              <a:spcAft>
                <a:spcPts val="800"/>
              </a:spcAft>
            </a:pPr>
            <a:r>
              <a:rPr lang="en-US" sz="3200" dirty="0">
                <a:sym typeface="+mn-ea"/>
              </a:rPr>
              <a:t>The ICT sector holds immense opportunities for the investors in Burkina Faso;</a:t>
            </a:r>
            <a:endParaRPr lang="en-US" sz="3200" dirty="0"/>
          </a:p>
          <a:p>
            <a:pPr marL="342900" lvl="0" indent="-342900" algn="l">
              <a:lnSpc>
                <a:spcPct val="115000"/>
              </a:lnSpc>
              <a:spcAft>
                <a:spcPts val="800"/>
              </a:spcAft>
            </a:pPr>
            <a:r>
              <a:rPr lang="en-US" sz="3200" dirty="0">
                <a:sym typeface="+mn-ea"/>
              </a:rPr>
              <a:t>as the country is developing fast and just technology is needed for the development of any country. </a:t>
            </a:r>
            <a:endParaRPr lang="en-US" sz="3200" dirty="0"/>
          </a:p>
          <a:p>
            <a:pPr marL="342900" lvl="0" indent="-342900" algn="l">
              <a:lnSpc>
                <a:spcPct val="115000"/>
              </a:lnSpc>
              <a:spcAft>
                <a:spcPts val="800"/>
              </a:spcAft>
            </a:pPr>
            <a:r>
              <a:rPr lang="en-US" sz="3200" dirty="0">
                <a:sym typeface="+mn-ea"/>
              </a:rPr>
              <a:t>The government of Burkina Faso is focusing on increasing the internet activity ;</a:t>
            </a:r>
            <a:endParaRPr lang="en-US" sz="3200" dirty="0"/>
          </a:p>
          <a:p>
            <a:pPr marL="342900" lvl="0" indent="-342900" algn="l">
              <a:lnSpc>
                <a:spcPct val="115000"/>
              </a:lnSpc>
              <a:spcAft>
                <a:spcPts val="800"/>
              </a:spcAft>
            </a:pPr>
            <a:r>
              <a:rPr lang="en-US" sz="3200" dirty="0">
                <a:sym typeface="+mn-ea"/>
              </a:rPr>
              <a:t>The impact of fast internet &amp; telecommunications sector </a:t>
            </a:r>
            <a:endParaRPr lang="en-US" sz="3200" dirty="0"/>
          </a:p>
          <a:p>
            <a:pPr marL="342900" lvl="0" indent="-342900" algn="l">
              <a:lnSpc>
                <a:spcPct val="115000"/>
              </a:lnSpc>
              <a:spcAft>
                <a:spcPts val="800"/>
              </a:spcAft>
            </a:pPr>
            <a:r>
              <a:rPr lang="en-US" sz="3200" dirty="0">
                <a:sym typeface="+mn-ea"/>
              </a:rPr>
              <a:t>will be that it will contribute towards making the country’s economy digitalized. </a:t>
            </a:r>
            <a:endParaRPr lang="en-US" sz="3200" dirty="0"/>
          </a:p>
          <a:p>
            <a:pPr marL="342900" lvl="0" indent="-342900" algn="l">
              <a:lnSpc>
                <a:spcPct val="115000"/>
              </a:lnSpc>
              <a:spcAft>
                <a:spcPts val="800"/>
              </a:spcAft>
            </a:pPr>
            <a:r>
              <a:rPr lang="en-US" sz="3200" dirty="0">
                <a:sym typeface="+mn-ea"/>
              </a:rPr>
              <a:t>The fast growing population also provides large investment opportunities to the investors</a:t>
            </a:r>
            <a:endParaRPr lang="fr-FR" sz="32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ircle(in)">
                                      <p:cBhvr>
                                        <p:cTn id="12" dur="2000"/>
                                        <p:tgtEl>
                                          <p:spTgt spid="5">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circle(in)">
                                      <p:cBhvr>
                                        <p:cTn id="15" dur="20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circle(in)">
                                      <p:cBhvr>
                                        <p:cTn id="20" dur="2000"/>
                                        <p:tgtEl>
                                          <p:spTgt spid="5">
                                            <p:txEl>
                                              <p:pRg st="5" end="5"/>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circle(in)">
                                      <p:cBhvr>
                                        <p:cTn id="23" dur="2000"/>
                                        <p:tgtEl>
                                          <p:spTgt spid="5">
                                            <p:txEl>
                                              <p:pRg st="6" end="6"/>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circle(in)">
                                      <p:cBhvr>
                                        <p:cTn id="26" dur="2000"/>
                                        <p:tgtEl>
                                          <p:spTgt spid="5">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152400" y="0"/>
            <a:ext cx="18440400" cy="10287000"/>
          </a:xfrm>
          <a:prstGeom prst="rect">
            <a:avLst/>
          </a:prstGeom>
        </p:spPr>
      </p:pic>
      <p:sp>
        <p:nvSpPr>
          <p:cNvPr id="3" name="ZoneTexte 2"/>
          <p:cNvSpPr txBox="1"/>
          <p:nvPr/>
        </p:nvSpPr>
        <p:spPr>
          <a:xfrm>
            <a:off x="457200" y="1295400"/>
            <a:ext cx="9915525" cy="1322070"/>
          </a:xfrm>
          <a:prstGeom prst="rect">
            <a:avLst/>
          </a:prstGeom>
          <a:noFill/>
        </p:spPr>
        <p:txBody>
          <a:bodyPr wrap="square" rtlCol="0">
            <a:spAutoFit/>
          </a:bodyPr>
          <a:lstStyle/>
          <a:p>
            <a:pPr marL="571500" indent="-571500">
              <a:buFont typeface="Wingdings" panose="05000000000000000000" pitchFamily="2" charset="2"/>
              <a:buChar char="v"/>
            </a:pPr>
            <a:r>
              <a:rPr lang="en-US" alt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sym typeface="+mn-ea"/>
              </a:rPr>
              <a:t>AREAS FOR INVESTMENT IN BURKINA FASO</a:t>
            </a:r>
            <a:endParaRPr 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5" name="ZoneTexte 4"/>
          <p:cNvSpPr txBox="1"/>
          <p:nvPr/>
        </p:nvSpPr>
        <p:spPr>
          <a:xfrm>
            <a:off x="228600" y="3390900"/>
            <a:ext cx="16840200" cy="5715000"/>
          </a:xfrm>
          <a:prstGeom prst="rect">
            <a:avLst/>
          </a:prstGeom>
          <a:noFill/>
        </p:spPr>
        <p:txBody>
          <a:bodyPr wrap="square">
            <a:noAutofit/>
          </a:bodyPr>
          <a:lstStyle/>
          <a:p>
            <a:pPr marL="342900" lvl="0" indent="-342900" algn="l">
              <a:lnSpc>
                <a:spcPct val="115000"/>
              </a:lnSpc>
              <a:spcAft>
                <a:spcPts val="800"/>
              </a:spcAft>
            </a:pPr>
            <a:endParaRPr lang="en-US" sz="2400" b="1" i="1" dirty="0">
              <a:sym typeface="+mn-ea"/>
            </a:endParaRPr>
          </a:p>
          <a:p>
            <a:pPr marL="342900" lvl="0" indent="-342900" algn="l">
              <a:lnSpc>
                <a:spcPct val="115000"/>
              </a:lnSpc>
              <a:spcAft>
                <a:spcPts val="800"/>
              </a:spcAft>
            </a:pPr>
            <a:endParaRPr lang="en-US" sz="2400" b="1" i="1" dirty="0">
              <a:sym typeface="+mn-ea"/>
            </a:endParaRPr>
          </a:p>
          <a:p>
            <a:pPr marL="342900" lvl="0" indent="-342900" algn="l">
              <a:lnSpc>
                <a:spcPct val="115000"/>
              </a:lnSpc>
              <a:spcAft>
                <a:spcPts val="800"/>
              </a:spcAft>
            </a:pPr>
            <a:r>
              <a:rPr lang="en-US" sz="4000" b="1" i="1" dirty="0">
                <a:sym typeface="+mn-ea"/>
              </a:rPr>
              <a:t>Education</a:t>
            </a:r>
            <a:r>
              <a:rPr lang="en-US" sz="4000" dirty="0">
                <a:sym typeface="+mn-ea"/>
              </a:rPr>
              <a:t>– </a:t>
            </a:r>
            <a:endParaRPr lang="en-US" sz="4000" dirty="0"/>
          </a:p>
          <a:p>
            <a:pPr marL="342900" lvl="0" indent="-342900" algn="l">
              <a:lnSpc>
                <a:spcPct val="115000"/>
              </a:lnSpc>
              <a:spcAft>
                <a:spcPts val="800"/>
              </a:spcAft>
            </a:pPr>
            <a:r>
              <a:rPr lang="en-US" sz="4000" dirty="0">
                <a:sym typeface="+mn-ea"/>
              </a:rPr>
              <a:t>The government of Burkina Faso has kept education as of the priority sectors of the country.</a:t>
            </a:r>
            <a:endParaRPr lang="en-US" sz="4000" dirty="0"/>
          </a:p>
          <a:p>
            <a:pPr marL="342900" lvl="0" indent="-342900" algn="l">
              <a:lnSpc>
                <a:spcPct val="115000"/>
              </a:lnSpc>
              <a:spcAft>
                <a:spcPts val="800"/>
              </a:spcAft>
            </a:pPr>
            <a:r>
              <a:rPr lang="en-US" sz="4000" dirty="0">
                <a:sym typeface="+mn-ea"/>
              </a:rPr>
              <a:t> There are plenty of opportunities available in the education sector for private investors;</a:t>
            </a:r>
            <a:endParaRPr lang="en-US" sz="4000" dirty="0"/>
          </a:p>
          <a:p>
            <a:pPr marL="342900" lvl="0" indent="-342900" algn="l">
              <a:lnSpc>
                <a:spcPct val="115000"/>
              </a:lnSpc>
              <a:spcAft>
                <a:spcPts val="800"/>
              </a:spcAft>
            </a:pPr>
            <a:r>
              <a:rPr lang="en-US" sz="4000" dirty="0">
                <a:sym typeface="+mn-ea"/>
              </a:rPr>
              <a:t> as they can build schools, universities, training centers </a:t>
            </a:r>
            <a:r>
              <a:rPr lang="en-US" sz="4000" dirty="0" err="1">
                <a:sym typeface="+mn-ea"/>
              </a:rPr>
              <a:t>etc</a:t>
            </a:r>
            <a:endParaRPr lang="en-US" sz="4000" dirty="0"/>
          </a:p>
          <a:p>
            <a:pPr marL="342900" lvl="0" indent="-342900" algn="l">
              <a:lnSpc>
                <a:spcPct val="115000"/>
              </a:lnSpc>
              <a:spcAft>
                <a:spcPts val="800"/>
              </a:spcAft>
            </a:pPr>
            <a:endParaRPr lang="fr-FR" sz="24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ircle(in)">
                                      <p:cBhvr>
                                        <p:cTn id="12" dur="2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ircle(in)">
                                      <p:cBhvr>
                                        <p:cTn id="17" dur="2000"/>
                                        <p:tgtEl>
                                          <p:spTgt spid="5">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circle(in)">
                                      <p:cBhvr>
                                        <p:cTn id="20"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7000"/>
          </a:blip>
          <a:srcRect t="28163" b="23778"/>
          <a:stretch>
            <a:fillRect/>
          </a:stretch>
        </p:blipFill>
        <p:spPr>
          <a:xfrm>
            <a:off x="-76200" y="-38100"/>
            <a:ext cx="18440400" cy="10287000"/>
          </a:xfrm>
          <a:prstGeom prst="rect">
            <a:avLst/>
          </a:prstGeom>
        </p:spPr>
      </p:pic>
      <p:sp>
        <p:nvSpPr>
          <p:cNvPr id="3" name="ZoneTexte 2"/>
          <p:cNvSpPr txBox="1"/>
          <p:nvPr/>
        </p:nvSpPr>
        <p:spPr>
          <a:xfrm>
            <a:off x="457200" y="1295400"/>
            <a:ext cx="9915525" cy="1322070"/>
          </a:xfrm>
          <a:prstGeom prst="rect">
            <a:avLst/>
          </a:prstGeom>
          <a:noFill/>
        </p:spPr>
        <p:txBody>
          <a:bodyPr wrap="square" rtlCol="0">
            <a:spAutoFit/>
          </a:bodyPr>
          <a:lstStyle/>
          <a:p>
            <a:pPr marL="571500" indent="-571500">
              <a:buFont typeface="Wingdings" panose="05000000000000000000" pitchFamily="2" charset="2"/>
              <a:buChar char="v"/>
            </a:pPr>
            <a:r>
              <a:rPr lang="en-US" alt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sym typeface="+mn-ea"/>
              </a:rPr>
              <a:t>AREAS FOR INVESTMENT IN BURKINA FASO</a:t>
            </a:r>
            <a:endParaRPr lang="fr-FR" sz="40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5" name="ZoneTexte 4"/>
          <p:cNvSpPr txBox="1"/>
          <p:nvPr/>
        </p:nvSpPr>
        <p:spPr>
          <a:xfrm>
            <a:off x="304800" y="3543300"/>
            <a:ext cx="16840200" cy="6019800"/>
          </a:xfrm>
          <a:prstGeom prst="rect">
            <a:avLst/>
          </a:prstGeom>
          <a:noFill/>
        </p:spPr>
        <p:txBody>
          <a:bodyPr wrap="square">
            <a:noAutofit/>
          </a:bodyPr>
          <a:lstStyle/>
          <a:p>
            <a:pPr marL="342900" lvl="0" indent="-342900" algn="l">
              <a:lnSpc>
                <a:spcPct val="115000"/>
              </a:lnSpc>
              <a:spcAft>
                <a:spcPts val="800"/>
              </a:spcAft>
            </a:pPr>
            <a:endParaRPr lang="en-US" sz="2400" b="1" i="1" dirty="0">
              <a:sym typeface="+mn-ea"/>
            </a:endParaRPr>
          </a:p>
          <a:p>
            <a:pPr marL="342900" lvl="0" indent="-342900" algn="l">
              <a:lnSpc>
                <a:spcPct val="115000"/>
              </a:lnSpc>
              <a:spcAft>
                <a:spcPts val="800"/>
              </a:spcAft>
            </a:pPr>
            <a:r>
              <a:rPr lang="en-US" sz="6000" dirty="0">
                <a:sym typeface="+mn-ea"/>
              </a:rPr>
              <a:t>Mining sector</a:t>
            </a:r>
            <a:endParaRPr lang="en-US" sz="2400" dirty="0"/>
          </a:p>
          <a:p>
            <a:pPr marL="342900" lvl="0" indent="-342900" algn="l">
              <a:lnSpc>
                <a:spcPct val="115000"/>
              </a:lnSpc>
              <a:spcAft>
                <a:spcPts val="800"/>
              </a:spcAft>
            </a:pPr>
            <a:r>
              <a:rPr lang="en-US" sz="2400" dirty="0">
                <a:sym typeface="+mn-ea"/>
              </a:rPr>
              <a:t> </a:t>
            </a:r>
            <a:r>
              <a:rPr lang="en-US" sz="4000" dirty="0">
                <a:sym typeface="+mn-ea"/>
              </a:rPr>
              <a:t>Gold is the first export product since 2009</a:t>
            </a:r>
            <a:endParaRPr lang="en-US" sz="4000" dirty="0"/>
          </a:p>
          <a:p>
            <a:pPr marL="342900" lvl="0" indent="-342900" algn="l">
              <a:lnSpc>
                <a:spcPct val="115000"/>
              </a:lnSpc>
              <a:spcAft>
                <a:spcPts val="800"/>
              </a:spcAft>
            </a:pPr>
            <a:r>
              <a:rPr lang="en-US" sz="4000" dirty="0">
                <a:sym typeface="+mn-ea"/>
              </a:rPr>
              <a:t> High potential </a:t>
            </a:r>
            <a:endParaRPr lang="en-US" sz="4000" dirty="0"/>
          </a:p>
          <a:p>
            <a:pPr marL="342900" lvl="0" indent="-342900" algn="l">
              <a:lnSpc>
                <a:spcPct val="115000"/>
              </a:lnSpc>
              <a:spcAft>
                <a:spcPts val="800"/>
              </a:spcAft>
            </a:pPr>
            <a:r>
              <a:rPr lang="en-US" sz="4000" dirty="0">
                <a:sym typeface="+mn-ea"/>
              </a:rPr>
              <a:t>7 gold operating mines  major manganese under development in </a:t>
            </a:r>
            <a:r>
              <a:rPr lang="en-US" sz="4000" dirty="0" err="1">
                <a:sym typeface="+mn-ea"/>
              </a:rPr>
              <a:t>Tambao</a:t>
            </a:r>
            <a:r>
              <a:rPr lang="en-US" sz="4000" dirty="0">
                <a:sym typeface="+mn-ea"/>
              </a:rPr>
              <a:t> </a:t>
            </a:r>
            <a:endParaRPr lang="en-US" sz="4000" dirty="0"/>
          </a:p>
          <a:p>
            <a:pPr marL="342900" lvl="0" indent="-342900" algn="l">
              <a:lnSpc>
                <a:spcPct val="115000"/>
              </a:lnSpc>
              <a:spcAft>
                <a:spcPts val="800"/>
              </a:spcAft>
            </a:pPr>
            <a:endParaRPr lang="fr-FR" sz="2400" b="1" dirty="0">
              <a:solidFill>
                <a:srgbClr val="4C4B4D"/>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circle(in)">
                                      <p:cBhvr>
                                        <p:cTn id="20"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1506</Words>
  <Application>Microsoft Office PowerPoint</Application>
  <PresentationFormat>Custom</PresentationFormat>
  <Paragraphs>132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Times New Roman</vt:lpstr>
      <vt:lpstr>Arial Narrow</vt: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ProAct</dc:title>
  <dc:creator>MILIKA</dc:creator>
  <cp:lastModifiedBy>Jean Baptiste GAGRE</cp:lastModifiedBy>
  <cp:revision>67</cp:revision>
  <dcterms:created xsi:type="dcterms:W3CDTF">2006-08-16T00:00:00Z</dcterms:created>
  <dcterms:modified xsi:type="dcterms:W3CDTF">2024-03-16T15:26:04Z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9066378E61C8472A9D050117AFA68EEF_13</vt:lpwstr>
  </property>
  <property fmtid="{D5CDD505-2E9C-101B-9397-08002B2CF9AE}" pid="3" name="KSOProductBuildVer">
    <vt:lpwstr>1033-12.2.0.13489</vt:lpwstr>
  </property>
</Properties>
</file>